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3" d="100"/>
          <a:sy n="123" d="100"/>
        </p:scale>
        <p:origin x="-444"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22885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2913063" y="0"/>
            <a:ext cx="2228850" cy="457200"/>
          </a:xfrm>
          <a:prstGeom prst="rect">
            <a:avLst/>
          </a:prstGeom>
        </p:spPr>
        <p:txBody>
          <a:bodyPr vert="horz" lIns="91440" tIns="45720" rIns="91440" bIns="45720" rtlCol="0"/>
          <a:lstStyle>
            <a:lvl1pPr algn="r">
              <a:defRPr sz="1200"/>
            </a:lvl1pPr>
          </a:lstStyle>
          <a:p>
            <a:fld id="{8211495A-A312-44AF-967E-8117C853BB48}" type="datetimeFigureOut">
              <a:rPr lang="en-IN" smtClean="0"/>
              <a:t>22-04-2026</a:t>
            </a:fld>
            <a:endParaRPr lang="en-IN"/>
          </a:p>
        </p:txBody>
      </p:sp>
      <p:sp>
        <p:nvSpPr>
          <p:cNvPr id="4" name="Slide Image Placeholder 3"/>
          <p:cNvSpPr>
            <a:spLocks noGrp="1" noRot="1" noChangeAspect="1"/>
          </p:cNvSpPr>
          <p:nvPr>
            <p:ph type="sldImg" idx="2"/>
          </p:nvPr>
        </p:nvSpPr>
        <p:spPr>
          <a:xfrm>
            <a:off x="-47625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514350" y="4343400"/>
            <a:ext cx="41148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22885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2913063" y="8685213"/>
            <a:ext cx="2228850" cy="457200"/>
          </a:xfrm>
          <a:prstGeom prst="rect">
            <a:avLst/>
          </a:prstGeom>
        </p:spPr>
        <p:txBody>
          <a:bodyPr vert="horz" lIns="91440" tIns="45720" rIns="91440" bIns="45720" rtlCol="0" anchor="b"/>
          <a:lstStyle>
            <a:lvl1pPr algn="r">
              <a:defRPr sz="1200"/>
            </a:lvl1pPr>
          </a:lstStyle>
          <a:p>
            <a:fld id="{D06C787A-6022-4C33-8AD5-DC7B405868C9}" type="slidenum">
              <a:rPr lang="en-IN" smtClean="0"/>
              <a:t>‹#›</a:t>
            </a:fld>
            <a:endParaRPr lang="en-IN"/>
          </a:p>
        </p:txBody>
      </p:sp>
    </p:spTree>
    <p:extLst>
      <p:ext uri="{BB962C8B-B14F-4D97-AF65-F5344CB8AC3E}">
        <p14:creationId xmlns:p14="http://schemas.microsoft.com/office/powerpoint/2010/main" val="1114818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ialdesk.in/blog/fmcg-in-india-customer-engagement-best-practice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dialdesk.in/"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calendly.com/dialdesk-marketing/30min"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D52"/>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7316"/>
          </a:solidFill>
          <a:ln w="12700">
            <a:solidFill>
              <a:srgbClr val="F97316"/>
            </a:solidFill>
            <a:prstDash val="solid"/>
          </a:ln>
        </p:spPr>
      </p:sp>
      <p:sp>
        <p:nvSpPr>
          <p:cNvPr id="3" name="Shape 1"/>
          <p:cNvSpPr/>
          <p:nvPr/>
        </p:nvSpPr>
        <p:spPr>
          <a:xfrm>
            <a:off x="6400800" y="64008"/>
            <a:ext cx="2743200" cy="5079492"/>
          </a:xfrm>
          <a:prstGeom prst="rect">
            <a:avLst/>
          </a:prstGeom>
          <a:solidFill>
            <a:srgbClr val="1E5C99"/>
          </a:solidFill>
          <a:ln w="12700">
            <a:solidFill>
              <a:srgbClr val="1E5C99"/>
            </a:solidFill>
            <a:prstDash val="solid"/>
          </a:ln>
        </p:spPr>
      </p:sp>
      <p:sp>
        <p:nvSpPr>
          <p:cNvPr id="4" name="Shape 2"/>
          <p:cNvSpPr/>
          <p:nvPr/>
        </p:nvSpPr>
        <p:spPr>
          <a:xfrm>
            <a:off x="6400800" y="64008"/>
            <a:ext cx="109728" cy="5079492"/>
          </a:xfrm>
          <a:prstGeom prst="rect">
            <a:avLst/>
          </a:prstGeom>
          <a:solidFill>
            <a:srgbClr val="F97316"/>
          </a:solidFill>
          <a:ln w="12700">
            <a:solidFill>
              <a:srgbClr val="F97316"/>
            </a:solidFill>
            <a:prstDash val="solid"/>
          </a:ln>
        </p:spPr>
      </p:sp>
      <p:sp>
        <p:nvSpPr>
          <p:cNvPr id="5" name="Text 3"/>
          <p:cNvSpPr/>
          <p:nvPr/>
        </p:nvSpPr>
        <p:spPr>
          <a:xfrm>
            <a:off x="6583680" y="201168"/>
            <a:ext cx="2377440" cy="256032"/>
          </a:xfrm>
          <a:prstGeom prst="rect">
            <a:avLst/>
          </a:prstGeom>
          <a:noFill/>
          <a:ln/>
        </p:spPr>
        <p:txBody>
          <a:bodyPr wrap="square" lIns="0" tIns="0" rIns="0" bIns="0" rtlCol="0" anchor="ctr"/>
          <a:lstStyle/>
          <a:p>
            <a:pPr marL="0" indent="0" algn="ctr">
              <a:buNone/>
            </a:pPr>
            <a:r>
              <a:rPr lang="en-US" sz="1100" i="1" dirty="0">
                <a:solidFill>
                  <a:srgbClr val="A0C4E8"/>
                </a:solidFill>
              </a:rPr>
              <a:t>dialdesk.in</a:t>
            </a:r>
            <a:endParaRPr lang="en-US" sz="1100" dirty="0"/>
          </a:p>
        </p:txBody>
      </p:sp>
      <p:sp>
        <p:nvSpPr>
          <p:cNvPr id="6" name="Shape 4"/>
          <p:cNvSpPr/>
          <p:nvPr/>
        </p:nvSpPr>
        <p:spPr>
          <a:xfrm>
            <a:off x="7406640" y="4343400"/>
            <a:ext cx="475488" cy="475488"/>
          </a:xfrm>
          <a:prstGeom prst="ellipse">
            <a:avLst/>
          </a:prstGeom>
          <a:solidFill>
            <a:srgbClr val="F97316"/>
          </a:solidFill>
          <a:ln w="12700">
            <a:solidFill>
              <a:srgbClr val="F97316"/>
            </a:solidFill>
            <a:prstDash val="solid"/>
          </a:ln>
        </p:spPr>
      </p:sp>
      <p:sp>
        <p:nvSpPr>
          <p:cNvPr id="7" name="Text 5"/>
          <p:cNvSpPr/>
          <p:nvPr/>
        </p:nvSpPr>
        <p:spPr>
          <a:xfrm>
            <a:off x="7406640" y="4343400"/>
            <a:ext cx="475488" cy="475488"/>
          </a:xfrm>
          <a:prstGeom prst="rect">
            <a:avLst/>
          </a:prstGeom>
          <a:noFill/>
          <a:ln/>
        </p:spPr>
        <p:txBody>
          <a:bodyPr wrap="square" lIns="0" tIns="0" rIns="0" bIns="0" rtlCol="0" anchor="ctr"/>
          <a:lstStyle/>
          <a:p>
            <a:pPr marL="0" indent="0" algn="ctr">
              <a:buNone/>
            </a:pPr>
            <a:r>
              <a:rPr lang="en-US" sz="1000" b="1" dirty="0">
                <a:solidFill>
                  <a:srgbClr val="FFFFFF"/>
                </a:solidFill>
              </a:rPr>
              <a:t>01</a:t>
            </a:r>
            <a:endParaRPr lang="en-US" sz="1000" dirty="0"/>
          </a:p>
        </p:txBody>
      </p:sp>
      <p:sp>
        <p:nvSpPr>
          <p:cNvPr id="8" name="Shape 6"/>
          <p:cNvSpPr/>
          <p:nvPr/>
        </p:nvSpPr>
        <p:spPr>
          <a:xfrm>
            <a:off x="457200" y="868680"/>
            <a:ext cx="2651760" cy="329184"/>
          </a:xfrm>
          <a:prstGeom prst="rect">
            <a:avLst/>
          </a:prstGeom>
          <a:solidFill>
            <a:srgbClr val="F97316"/>
          </a:solidFill>
          <a:ln w="12700">
            <a:solidFill>
              <a:srgbClr val="F97316"/>
            </a:solidFill>
            <a:prstDash val="solid"/>
          </a:ln>
        </p:spPr>
      </p:sp>
      <p:sp>
        <p:nvSpPr>
          <p:cNvPr id="9" name="Text 7"/>
          <p:cNvSpPr/>
          <p:nvPr/>
        </p:nvSpPr>
        <p:spPr>
          <a:xfrm>
            <a:off x="457200" y="868680"/>
            <a:ext cx="2651760" cy="329184"/>
          </a:xfrm>
          <a:prstGeom prst="rect">
            <a:avLst/>
          </a:prstGeom>
          <a:noFill/>
          <a:ln/>
        </p:spPr>
        <p:txBody>
          <a:bodyPr wrap="square" lIns="0" tIns="0" rIns="0" bIns="0" rtlCol="0" anchor="ctr"/>
          <a:lstStyle/>
          <a:p>
            <a:pPr marL="0" indent="0" algn="ctr">
              <a:buNone/>
            </a:pPr>
            <a:r>
              <a:rPr lang="en-US" sz="1000" b="1" dirty="0">
                <a:solidFill>
                  <a:srgbClr val="FFFFFF"/>
                </a:solidFill>
              </a:rPr>
              <a:t>COMPLETE GUIDE 2026</a:t>
            </a:r>
            <a:endParaRPr lang="en-US" sz="1000" dirty="0"/>
          </a:p>
        </p:txBody>
      </p:sp>
      <p:sp>
        <p:nvSpPr>
          <p:cNvPr id="10" name="Text 8"/>
          <p:cNvSpPr/>
          <p:nvPr/>
        </p:nvSpPr>
        <p:spPr>
          <a:xfrm>
            <a:off x="457200" y="1353312"/>
            <a:ext cx="5760720" cy="658368"/>
          </a:xfrm>
          <a:prstGeom prst="rect">
            <a:avLst/>
          </a:prstGeom>
          <a:noFill/>
          <a:ln/>
        </p:spPr>
        <p:txBody>
          <a:bodyPr wrap="square" lIns="0" tIns="0" rIns="0" bIns="0" rtlCol="0" anchor="ctr"/>
          <a:lstStyle/>
          <a:p>
            <a:pPr marL="0" indent="0">
              <a:buNone/>
            </a:pPr>
            <a:r>
              <a:rPr lang="en-US" sz="3800" b="1" dirty="0">
                <a:solidFill>
                  <a:srgbClr val="FFFFFF"/>
                </a:solidFill>
                <a:latin typeface="Calibri" pitchFamily="34" charset="0"/>
                <a:ea typeface="Calibri" pitchFamily="34" charset="-122"/>
                <a:cs typeface="Calibri" pitchFamily="34" charset="-120"/>
              </a:rPr>
              <a:t>FMCG in India:</a:t>
            </a:r>
            <a:endParaRPr lang="en-US" sz="3800" dirty="0"/>
          </a:p>
        </p:txBody>
      </p:sp>
      <p:sp>
        <p:nvSpPr>
          <p:cNvPr id="11" name="Text 9"/>
          <p:cNvSpPr/>
          <p:nvPr/>
        </p:nvSpPr>
        <p:spPr>
          <a:xfrm>
            <a:off x="457200" y="2029968"/>
            <a:ext cx="5760720" cy="841248"/>
          </a:xfrm>
          <a:prstGeom prst="rect">
            <a:avLst/>
          </a:prstGeom>
          <a:noFill/>
          <a:ln/>
        </p:spPr>
        <p:txBody>
          <a:bodyPr wrap="square" lIns="0" tIns="0" rIns="0" bIns="0" rtlCol="0" anchor="ctr"/>
          <a:lstStyle/>
          <a:p>
            <a:pPr marL="0" indent="0">
              <a:lnSpc>
                <a:spcPct val="125000"/>
              </a:lnSpc>
              <a:buNone/>
            </a:pPr>
            <a:r>
              <a:rPr lang="en-US" sz="2200" dirty="0">
                <a:solidFill>
                  <a:srgbClr val="A0C4E8"/>
                </a:solidFill>
                <a:latin typeface="Calibri" pitchFamily="34" charset="0"/>
                <a:ea typeface="Calibri" pitchFamily="34" charset="-122"/>
                <a:cs typeface="Calibri" pitchFamily="34" charset="-120"/>
              </a:rPr>
              <a:t>A Complete Guide to Customer</a:t>
            </a:r>
            <a:endParaRPr lang="en-US" sz="2200" dirty="0"/>
          </a:p>
          <a:p>
            <a:pPr marL="0" indent="0">
              <a:lnSpc>
                <a:spcPct val="125000"/>
              </a:lnSpc>
              <a:buNone/>
            </a:pPr>
            <a:r>
              <a:rPr lang="en-US" sz="2200" dirty="0">
                <a:solidFill>
                  <a:srgbClr val="A0C4E8"/>
                </a:solidFill>
                <a:latin typeface="Calibri" pitchFamily="34" charset="0"/>
                <a:ea typeface="Calibri" pitchFamily="34" charset="-122"/>
                <a:cs typeface="Calibri" pitchFamily="34" charset="-120"/>
              </a:rPr>
              <a:t>Support at Scale</a:t>
            </a:r>
            <a:endParaRPr lang="en-US" sz="2200" dirty="0"/>
          </a:p>
        </p:txBody>
      </p:sp>
      <p:sp>
        <p:nvSpPr>
          <p:cNvPr id="12" name="Shape 10"/>
          <p:cNvSpPr/>
          <p:nvPr/>
        </p:nvSpPr>
        <p:spPr>
          <a:xfrm>
            <a:off x="457200" y="2971800"/>
            <a:ext cx="1371600" cy="54864"/>
          </a:xfrm>
          <a:prstGeom prst="rect">
            <a:avLst/>
          </a:prstGeom>
          <a:solidFill>
            <a:srgbClr val="F97316"/>
          </a:solidFill>
          <a:ln w="12700">
            <a:solidFill>
              <a:srgbClr val="F97316"/>
            </a:solidFill>
            <a:prstDash val="solid"/>
          </a:ln>
        </p:spPr>
      </p:sp>
      <p:sp>
        <p:nvSpPr>
          <p:cNvPr id="13" name="Text 11"/>
          <p:cNvSpPr/>
          <p:nvPr/>
        </p:nvSpPr>
        <p:spPr>
          <a:xfrm>
            <a:off x="457200" y="3127248"/>
            <a:ext cx="5760720" cy="777240"/>
          </a:xfrm>
          <a:prstGeom prst="rect">
            <a:avLst/>
          </a:prstGeom>
          <a:noFill/>
          <a:ln/>
        </p:spPr>
        <p:txBody>
          <a:bodyPr wrap="square" lIns="0" tIns="0" rIns="0" bIns="0" rtlCol="0" anchor="ctr"/>
          <a:lstStyle/>
          <a:p>
            <a:pPr marL="0" indent="0">
              <a:lnSpc>
                <a:spcPct val="135000"/>
              </a:lnSpc>
              <a:buNone/>
            </a:pPr>
            <a:r>
              <a:rPr lang="en-US" sz="1300" dirty="0">
                <a:solidFill>
                  <a:srgbClr val="C5D8ED"/>
                </a:solidFill>
                <a:latin typeface="Calibri" pitchFamily="34" charset="0"/>
                <a:ea typeface="Calibri" pitchFamily="34" charset="-122"/>
                <a:cs typeface="Calibri" pitchFamily="34" charset="-120"/>
              </a:rPr>
              <a:t>How India's fastest-growing consumer brands are</a:t>
            </a:r>
            <a:endParaRPr lang="en-US" sz="1300" dirty="0"/>
          </a:p>
          <a:p>
            <a:pPr marL="0" indent="0">
              <a:lnSpc>
                <a:spcPct val="135000"/>
              </a:lnSpc>
              <a:buNone/>
            </a:pPr>
            <a:r>
              <a:rPr lang="en-US" sz="1300" dirty="0">
                <a:solidFill>
                  <a:srgbClr val="C5D8ED"/>
                </a:solidFill>
                <a:latin typeface="Calibri" pitchFamily="34" charset="0"/>
                <a:ea typeface="Calibri" pitchFamily="34" charset="-122"/>
                <a:cs typeface="Calibri" pitchFamily="34" charset="-120"/>
              </a:rPr>
              <a:t>building support systems that scale as fast as they do.</a:t>
            </a:r>
            <a:endParaRPr lang="en-US" sz="1300" dirty="0"/>
          </a:p>
        </p:txBody>
      </p:sp>
      <p:sp>
        <p:nvSpPr>
          <p:cNvPr id="14" name="Text 12"/>
          <p:cNvSpPr/>
          <p:nvPr/>
        </p:nvSpPr>
        <p:spPr>
          <a:xfrm>
            <a:off x="457200" y="4526280"/>
            <a:ext cx="5760720" cy="292608"/>
          </a:xfrm>
          <a:prstGeom prst="rect">
            <a:avLst/>
          </a:prstGeom>
          <a:noFill/>
          <a:ln/>
        </p:spPr>
        <p:txBody>
          <a:bodyPr wrap="square" lIns="0" tIns="0" rIns="0" bIns="0" rtlCol="0" anchor="ctr"/>
          <a:lstStyle/>
          <a:p>
            <a:pPr marL="0" indent="0">
              <a:buNone/>
            </a:pPr>
            <a:r>
              <a:rPr lang="en-US" sz="1000" i="1" dirty="0">
                <a:solidFill>
                  <a:srgbClr val="7A9FC2"/>
                </a:solidFill>
              </a:rPr>
              <a:t>Presented by  DialDesk  |  Customer Experience Platform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97316"/>
          </a:solidFill>
          <a:ln w="12700">
            <a:solidFill>
              <a:srgbClr val="F97316"/>
            </a:solidFill>
            <a:prstDash val="solid"/>
          </a:ln>
        </p:spPr>
      </p:sp>
      <p:sp>
        <p:nvSpPr>
          <p:cNvPr id="3" name="Shape 1"/>
          <p:cNvSpPr/>
          <p:nvPr/>
        </p:nvSpPr>
        <p:spPr>
          <a:xfrm>
            <a:off x="164592" y="0"/>
            <a:ext cx="3566160" cy="5143500"/>
          </a:xfrm>
          <a:prstGeom prst="rect">
            <a:avLst/>
          </a:prstGeom>
          <a:solidFill>
            <a:srgbClr val="0F2D52"/>
          </a:solidFill>
          <a:ln w="12700">
            <a:solidFill>
              <a:srgbClr val="0F2D52"/>
            </a:solidFill>
            <a:prstDash val="solid"/>
          </a:ln>
        </p:spPr>
      </p:sp>
      <p:sp>
        <p:nvSpPr>
          <p:cNvPr id="4" name="Shape 2"/>
          <p:cNvSpPr/>
          <p:nvPr/>
        </p:nvSpPr>
        <p:spPr>
          <a:xfrm>
            <a:off x="320040" y="182880"/>
            <a:ext cx="493776" cy="493776"/>
          </a:xfrm>
          <a:prstGeom prst="ellipse">
            <a:avLst/>
          </a:prstGeom>
          <a:solidFill>
            <a:srgbClr val="F97316"/>
          </a:solidFill>
          <a:ln w="12700">
            <a:solidFill>
              <a:srgbClr val="F97316"/>
            </a:solidFill>
            <a:prstDash val="solid"/>
          </a:ln>
        </p:spPr>
      </p:sp>
      <p:sp>
        <p:nvSpPr>
          <p:cNvPr id="5" name="Text 3"/>
          <p:cNvSpPr/>
          <p:nvPr/>
        </p:nvSpPr>
        <p:spPr>
          <a:xfrm>
            <a:off x="320040" y="182880"/>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02</a:t>
            </a:r>
            <a:endParaRPr lang="en-US" sz="1000" dirty="0"/>
          </a:p>
        </p:txBody>
      </p:sp>
      <p:sp>
        <p:nvSpPr>
          <p:cNvPr id="6" name="Text 4"/>
          <p:cNvSpPr/>
          <p:nvPr/>
        </p:nvSpPr>
        <p:spPr>
          <a:xfrm>
            <a:off x="347472" y="822960"/>
            <a:ext cx="3246120" cy="1234440"/>
          </a:xfrm>
          <a:prstGeom prst="rect">
            <a:avLst/>
          </a:prstGeom>
          <a:noFill/>
          <a:ln/>
        </p:spPr>
        <p:txBody>
          <a:bodyPr wrap="square" lIns="0" tIns="0" rIns="0" bIns="0" rtlCol="0" anchor="ctr"/>
          <a:lstStyle/>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The FMCG</a:t>
            </a:r>
            <a:endParaRPr lang="en-US" sz="2400" dirty="0"/>
          </a:p>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Opportunity</a:t>
            </a:r>
            <a:endParaRPr lang="en-US" sz="2400" dirty="0"/>
          </a:p>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in India</a:t>
            </a:r>
            <a:endParaRPr lang="en-US" sz="2400" dirty="0"/>
          </a:p>
        </p:txBody>
      </p:sp>
      <p:sp>
        <p:nvSpPr>
          <p:cNvPr id="7" name="Shape 5"/>
          <p:cNvSpPr/>
          <p:nvPr/>
        </p:nvSpPr>
        <p:spPr>
          <a:xfrm>
            <a:off x="347472" y="2148840"/>
            <a:ext cx="1005840" cy="54864"/>
          </a:xfrm>
          <a:prstGeom prst="rect">
            <a:avLst/>
          </a:prstGeom>
          <a:solidFill>
            <a:srgbClr val="F97316"/>
          </a:solidFill>
          <a:ln w="12700">
            <a:solidFill>
              <a:srgbClr val="F97316"/>
            </a:solidFill>
            <a:prstDash val="solid"/>
          </a:ln>
        </p:spPr>
      </p:sp>
      <p:sp>
        <p:nvSpPr>
          <p:cNvPr id="8" name="Text 6"/>
          <p:cNvSpPr/>
          <p:nvPr/>
        </p:nvSpPr>
        <p:spPr>
          <a:xfrm>
            <a:off x="347472" y="2286000"/>
            <a:ext cx="3246120" cy="1371600"/>
          </a:xfrm>
          <a:prstGeom prst="rect">
            <a:avLst/>
          </a:prstGeom>
          <a:noFill/>
          <a:ln/>
        </p:spPr>
        <p:txBody>
          <a:bodyPr wrap="square" lIns="0" tIns="0" rIns="0" bIns="0" rtlCol="0" anchor="ctr"/>
          <a:lstStyle/>
          <a:p>
            <a:pPr marL="0" indent="0">
              <a:lnSpc>
                <a:spcPct val="140000"/>
              </a:lnSpc>
              <a:buNone/>
            </a:pPr>
            <a:r>
              <a:rPr lang="en-US" sz="1150" dirty="0">
                <a:solidFill>
                  <a:srgbClr val="C5D8ED"/>
                </a:solidFill>
                <a:latin typeface="Calibri" pitchFamily="34" charset="0"/>
                <a:ea typeface="Calibri" pitchFamily="34" charset="-122"/>
                <a:cs typeface="Calibri" pitchFamily="34" charset="-120"/>
              </a:rPr>
              <a:t>India's FMCG sector is one</a:t>
            </a:r>
            <a:endParaRPr lang="en-US" sz="1150" dirty="0"/>
          </a:p>
          <a:p>
            <a:pPr marL="0" indent="0">
              <a:lnSpc>
                <a:spcPct val="140000"/>
              </a:lnSpc>
              <a:buNone/>
            </a:pPr>
            <a:r>
              <a:rPr lang="en-US" sz="1150" dirty="0">
                <a:solidFill>
                  <a:srgbClr val="C5D8ED"/>
                </a:solidFill>
                <a:latin typeface="Calibri" pitchFamily="34" charset="0"/>
                <a:ea typeface="Calibri" pitchFamily="34" charset="-122"/>
                <a:cs typeface="Calibri" pitchFamily="34" charset="-120"/>
              </a:rPr>
              <a:t>of the largest and fastest-</a:t>
            </a:r>
            <a:endParaRPr lang="en-US" sz="1150" dirty="0"/>
          </a:p>
          <a:p>
            <a:pPr marL="0" indent="0">
              <a:lnSpc>
                <a:spcPct val="140000"/>
              </a:lnSpc>
              <a:buNone/>
            </a:pPr>
            <a:r>
              <a:rPr lang="en-US" sz="1150" dirty="0">
                <a:solidFill>
                  <a:srgbClr val="C5D8ED"/>
                </a:solidFill>
                <a:latin typeface="Calibri" pitchFamily="34" charset="0"/>
                <a:ea typeface="Calibri" pitchFamily="34" charset="-122"/>
                <a:cs typeface="Calibri" pitchFamily="34" charset="-120"/>
              </a:rPr>
              <a:t>growing in the </a:t>
            </a:r>
            <a:r>
              <a:rPr lang="en-US" sz="1150" dirty="0" smtClean="0">
                <a:solidFill>
                  <a:srgbClr val="C5D8ED"/>
                </a:solidFill>
                <a:latin typeface="Calibri" pitchFamily="34" charset="0"/>
                <a:ea typeface="Calibri" pitchFamily="34" charset="-122"/>
                <a:cs typeface="Calibri" pitchFamily="34" charset="-120"/>
              </a:rPr>
              <a:t>world and</a:t>
            </a:r>
            <a:endParaRPr lang="en-US" sz="1150" dirty="0"/>
          </a:p>
          <a:p>
            <a:pPr marL="0" indent="0">
              <a:lnSpc>
                <a:spcPct val="140000"/>
              </a:lnSpc>
              <a:buNone/>
            </a:pPr>
            <a:r>
              <a:rPr lang="en-US" sz="1150" dirty="0">
                <a:solidFill>
                  <a:srgbClr val="C5D8ED"/>
                </a:solidFill>
                <a:latin typeface="Calibri" pitchFamily="34" charset="0"/>
                <a:ea typeface="Calibri" pitchFamily="34" charset="-122"/>
                <a:cs typeface="Calibri" pitchFamily="34" charset="-120"/>
              </a:rPr>
              <a:t>customer expectations are</a:t>
            </a:r>
            <a:endParaRPr lang="en-US" sz="1150" dirty="0"/>
          </a:p>
          <a:p>
            <a:pPr marL="0" indent="0">
              <a:lnSpc>
                <a:spcPct val="140000"/>
              </a:lnSpc>
              <a:buNone/>
            </a:pPr>
            <a:r>
              <a:rPr lang="en-US" sz="1150" dirty="0">
                <a:solidFill>
                  <a:srgbClr val="C5D8ED"/>
                </a:solidFill>
                <a:latin typeface="Calibri" pitchFamily="34" charset="0"/>
                <a:ea typeface="Calibri" pitchFamily="34" charset="-122"/>
                <a:cs typeface="Calibri" pitchFamily="34" charset="-120"/>
              </a:rPr>
              <a:t>growing just as fast.</a:t>
            </a:r>
            <a:endParaRPr lang="en-US" sz="1150" dirty="0"/>
          </a:p>
        </p:txBody>
      </p:sp>
      <p:sp>
        <p:nvSpPr>
          <p:cNvPr id="9" name="Text 7"/>
          <p:cNvSpPr/>
          <p:nvPr/>
        </p:nvSpPr>
        <p:spPr>
          <a:xfrm>
            <a:off x="347472" y="4754880"/>
            <a:ext cx="2743200" cy="201168"/>
          </a:xfrm>
          <a:prstGeom prst="rect">
            <a:avLst/>
          </a:prstGeom>
          <a:noFill/>
          <a:ln/>
        </p:spPr>
        <p:txBody>
          <a:bodyPr wrap="square" lIns="0" tIns="0" rIns="0" bIns="0" rtlCol="0" anchor="ctr"/>
          <a:lstStyle/>
          <a:p>
            <a:pPr marL="0" indent="0">
              <a:buNone/>
            </a:pPr>
            <a:r>
              <a:rPr lang="en-US" sz="900" i="1" dirty="0">
                <a:solidFill>
                  <a:srgbClr val="7A9FC2"/>
                </a:solidFill>
              </a:rPr>
              <a:t>dialdesk.in</a:t>
            </a:r>
            <a:endParaRPr lang="en-US" sz="900" dirty="0"/>
          </a:p>
        </p:txBody>
      </p:sp>
      <p:sp>
        <p:nvSpPr>
          <p:cNvPr id="10" name="Text 8"/>
          <p:cNvSpPr/>
          <p:nvPr/>
        </p:nvSpPr>
        <p:spPr>
          <a:xfrm>
            <a:off x="3977640" y="347472"/>
            <a:ext cx="4937760" cy="475488"/>
          </a:xfrm>
          <a:prstGeom prst="rect">
            <a:avLst/>
          </a:prstGeom>
          <a:noFill/>
          <a:ln/>
        </p:spPr>
        <p:txBody>
          <a:bodyPr wrap="square" lIns="0" tIns="0" rIns="0" bIns="0" rtlCol="0" anchor="ctr"/>
          <a:lstStyle/>
          <a:p>
            <a:pPr marL="0" indent="0">
              <a:buNone/>
            </a:pPr>
            <a:r>
              <a:rPr lang="en-US" sz="1900" b="1" dirty="0">
                <a:solidFill>
                  <a:srgbClr val="0F2D52"/>
                </a:solidFill>
                <a:latin typeface="Calibri" pitchFamily="34" charset="0"/>
                <a:ea typeface="Calibri" pitchFamily="34" charset="-122"/>
                <a:cs typeface="Calibri" pitchFamily="34" charset="-120"/>
              </a:rPr>
              <a:t>A Market That Demands Better Support</a:t>
            </a:r>
            <a:endParaRPr lang="en-US" sz="1900" dirty="0"/>
          </a:p>
        </p:txBody>
      </p:sp>
      <p:sp>
        <p:nvSpPr>
          <p:cNvPr id="11" name="Shape 9"/>
          <p:cNvSpPr/>
          <p:nvPr/>
        </p:nvSpPr>
        <p:spPr>
          <a:xfrm>
            <a:off x="3977640" y="877824"/>
            <a:ext cx="1097280" cy="45720"/>
          </a:xfrm>
          <a:prstGeom prst="rect">
            <a:avLst/>
          </a:prstGeom>
          <a:solidFill>
            <a:srgbClr val="F97316"/>
          </a:solidFill>
          <a:ln w="12700">
            <a:solidFill>
              <a:srgbClr val="F97316"/>
            </a:solidFill>
            <a:prstDash val="solid"/>
          </a:ln>
        </p:spPr>
      </p:sp>
      <p:sp>
        <p:nvSpPr>
          <p:cNvPr id="12" name="Text 10"/>
          <p:cNvSpPr/>
          <p:nvPr/>
        </p:nvSpPr>
        <p:spPr>
          <a:xfrm>
            <a:off x="3977640" y="1005840"/>
            <a:ext cx="4937760" cy="3931920"/>
          </a:xfrm>
          <a:prstGeom prst="rect">
            <a:avLst/>
          </a:prstGeom>
          <a:noFill/>
          <a:ln/>
        </p:spPr>
        <p:txBody>
          <a:bodyPr wrap="square" lIns="0" tIns="0" rIns="0" bIns="0" rtlCol="0" anchor="t"/>
          <a:lstStyle/>
          <a:p>
            <a:pPr marL="0" indent="0">
              <a:lnSpc>
                <a:spcPct val="140000"/>
              </a:lnSpc>
              <a:buNone/>
            </a:pPr>
            <a:r>
              <a:rPr lang="en-US" sz="1150" dirty="0">
                <a:solidFill>
                  <a:srgbClr val="1A1A2E"/>
                </a:solidFill>
                <a:latin typeface="Calibri" pitchFamily="34" charset="0"/>
                <a:ea typeface="Calibri" pitchFamily="34" charset="-122"/>
                <a:cs typeface="Calibri" pitchFamily="34" charset="-120"/>
              </a:rPr>
              <a:t>India's FMCG sector touches nearly every household in the country, from daily groceries and personal care to packaged foods and home essentials. With rural penetration deepening and digital commerce accelerating, brands are reaching more consumers than ever — but also fielding more queries, complaints, and feedback across more channels than ever before.</a:t>
            </a:r>
            <a:endParaRPr lang="en-US" sz="1150" dirty="0"/>
          </a:p>
          <a:p>
            <a:pPr marL="0" indent="0">
              <a:lnSpc>
                <a:spcPct val="140000"/>
              </a:lnSpc>
              <a:buNone/>
            </a:pPr>
            <a:endParaRPr lang="en-US" sz="1150" dirty="0"/>
          </a:p>
          <a:p>
            <a:pPr marL="0" indent="0">
              <a:lnSpc>
                <a:spcPct val="140000"/>
              </a:lnSpc>
              <a:buNone/>
            </a:pPr>
            <a:r>
              <a:rPr lang="en-US" sz="1150" dirty="0">
                <a:solidFill>
                  <a:srgbClr val="1A1A2E"/>
                </a:solidFill>
                <a:latin typeface="Calibri" pitchFamily="34" charset="0"/>
                <a:ea typeface="Calibri" pitchFamily="34" charset="-122"/>
                <a:cs typeface="Calibri" pitchFamily="34" charset="-120"/>
              </a:rPr>
              <a:t>The challenge is not just volume. It is variety. A customer in a Tier-2 city calling about a product defect, a D2C buyer tracking a delayed shipment, and a distributor raising a billing issue — all of these interactions land in the same support queue. Without a structured system, the result is delayed responses, frustrated customers, and lost revenue.</a:t>
            </a:r>
            <a:endParaRPr lang="en-US" sz="1150" dirty="0"/>
          </a:p>
          <a:p>
            <a:pPr marL="0" indent="0">
              <a:lnSpc>
                <a:spcPct val="140000"/>
              </a:lnSpc>
              <a:buNone/>
            </a:pPr>
            <a:endParaRPr lang="en-US" sz="1150" dirty="0"/>
          </a:p>
          <a:p>
            <a:pPr marL="0" indent="0">
              <a:lnSpc>
                <a:spcPct val="140000"/>
              </a:lnSpc>
              <a:buNone/>
            </a:pPr>
            <a:r>
              <a:rPr lang="en-US" sz="1150" dirty="0">
                <a:solidFill>
                  <a:srgbClr val="1A1A2E"/>
                </a:solidFill>
                <a:latin typeface="Calibri" pitchFamily="34" charset="0"/>
                <a:ea typeface="Calibri" pitchFamily="34" charset="-122"/>
                <a:cs typeface="Calibri" pitchFamily="34" charset="-120"/>
              </a:rPr>
              <a:t>Brands that invest in scalable, tech-enabled support infrastructure are not just solving a service problem. They are building a loyalty engine that directly impacts repeat purchase rates, word-of-mouth, and long-term brand equity in one of the world's most competitive consumer markets.</a:t>
            </a:r>
            <a:endParaRPr lang="en-US" sz="11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87552"/>
          </a:xfrm>
          <a:prstGeom prst="rect">
            <a:avLst/>
          </a:prstGeom>
          <a:solidFill>
            <a:srgbClr val="0F2D52"/>
          </a:solidFill>
          <a:ln w="12700">
            <a:solidFill>
              <a:srgbClr val="0F2D52"/>
            </a:solidFill>
            <a:prstDash val="solid"/>
          </a:ln>
        </p:spPr>
      </p:sp>
      <p:sp>
        <p:nvSpPr>
          <p:cNvPr id="3" name="Shape 1"/>
          <p:cNvSpPr/>
          <p:nvPr/>
        </p:nvSpPr>
        <p:spPr>
          <a:xfrm>
            <a:off x="0" y="987552"/>
            <a:ext cx="9144000" cy="54864"/>
          </a:xfrm>
          <a:prstGeom prst="rect">
            <a:avLst/>
          </a:prstGeom>
          <a:solidFill>
            <a:srgbClr val="F97316"/>
          </a:solidFill>
          <a:ln w="12700">
            <a:solidFill>
              <a:srgbClr val="F97316"/>
            </a:solidFill>
            <a:prstDash val="solid"/>
          </a:ln>
        </p:spPr>
      </p:sp>
      <p:sp>
        <p:nvSpPr>
          <p:cNvPr id="4" name="Shape 2"/>
          <p:cNvSpPr/>
          <p:nvPr/>
        </p:nvSpPr>
        <p:spPr>
          <a:xfrm>
            <a:off x="274320" y="219456"/>
            <a:ext cx="493776" cy="493776"/>
          </a:xfrm>
          <a:prstGeom prst="ellipse">
            <a:avLst/>
          </a:prstGeom>
          <a:solidFill>
            <a:srgbClr val="F97316"/>
          </a:solidFill>
          <a:ln w="12700">
            <a:solidFill>
              <a:srgbClr val="F97316"/>
            </a:solidFill>
            <a:prstDash val="solid"/>
          </a:ln>
        </p:spPr>
      </p:sp>
      <p:sp>
        <p:nvSpPr>
          <p:cNvPr id="5" name="Text 3"/>
          <p:cNvSpPr/>
          <p:nvPr/>
        </p:nvSpPr>
        <p:spPr>
          <a:xfrm>
            <a:off x="274320" y="219456"/>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03</a:t>
            </a:r>
            <a:endParaRPr lang="en-US" sz="1000" dirty="0"/>
          </a:p>
        </p:txBody>
      </p:sp>
      <p:sp>
        <p:nvSpPr>
          <p:cNvPr id="6" name="Text 4"/>
          <p:cNvSpPr/>
          <p:nvPr/>
        </p:nvSpPr>
        <p:spPr>
          <a:xfrm>
            <a:off x="960120" y="182880"/>
            <a:ext cx="786384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FMCG in India: The Customer Support Imperative</a:t>
            </a:r>
            <a:endParaRPr lang="en-US" sz="2200" dirty="0"/>
          </a:p>
        </p:txBody>
      </p:sp>
      <p:sp>
        <p:nvSpPr>
          <p:cNvPr id="7" name="Text 5"/>
          <p:cNvSpPr/>
          <p:nvPr/>
        </p:nvSpPr>
        <p:spPr>
          <a:xfrm>
            <a:off x="411480" y="1143000"/>
            <a:ext cx="8321040" cy="3794760"/>
          </a:xfrm>
          <a:prstGeom prst="rect">
            <a:avLst/>
          </a:prstGeom>
          <a:noFill/>
          <a:ln/>
        </p:spPr>
        <p:txBody>
          <a:bodyPr wrap="square" lIns="0" tIns="0" rIns="0" bIns="0" rtlCol="0" anchor="t"/>
          <a:lstStyle/>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The FMCG in India market is projected to reach $220 billion by 2025, driven by rising incomes, rural expansion, and the explosion of direct-to-consumer brands. But growth at this pace brings a parallel challenge: the sheer scale of customer interactions that brands must manage daily.</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For FMCG in India companies, customer support is no longer a back-office function. It is a front-line brand experience. When a consumer calls to report a damaged product or a missed delivery, that moment defines their entire perception of the brand — not the advertising, not the packaging. </a:t>
            </a:r>
            <a:r>
              <a:rPr lang="en-US" sz="1180" dirty="0">
                <a:solidFill>
                  <a:srgbClr val="1A1A2E"/>
                </a:solidFill>
                <a:latin typeface="Calibri" pitchFamily="34" charset="0"/>
                <a:ea typeface="Calibri" pitchFamily="34" charset="-122"/>
                <a:cs typeface="Calibri" pitchFamily="34" charset="-120"/>
                <a:hlinkClick r:id="rId3"/>
              </a:rPr>
              <a:t>FMCG in India</a:t>
            </a:r>
            <a:r>
              <a:rPr lang="en-US" sz="1180" dirty="0">
                <a:solidFill>
                  <a:srgbClr val="1A1A2E"/>
                </a:solidFill>
                <a:latin typeface="Calibri" pitchFamily="34" charset="0"/>
                <a:ea typeface="Calibri" pitchFamily="34" charset="-122"/>
                <a:cs typeface="Calibri" pitchFamily="34" charset="-120"/>
              </a:rPr>
              <a:t> brands that understand this are winning. Those that do not are leaving retention on the table.</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The support landscape for FMCG in India is also uniquely complex. Multi-language requirements, vast geographic spread, high call volumes during festive seasons, and a mix of urban and rural consumers make cookie-cutter solutions ineffective. What works for a metro-based D2C brand may completely fail for a mass-market FMCG player operating across 500 districts.</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DialDesk works with FMCG in India brands to build support frameworks that are designed for this complexity — multilingual, scalable, and built around real consumer behaviour patterns.</a:t>
            </a:r>
            <a:endParaRPr lang="en-US" sz="1180" dirty="0"/>
          </a:p>
        </p:txBody>
      </p:sp>
      <p:sp>
        <p:nvSpPr>
          <p:cNvPr id="8" name="Text 6"/>
          <p:cNvSpPr/>
          <p:nvPr/>
        </p:nvSpPr>
        <p:spPr>
          <a:xfrm>
            <a:off x="8046720" y="4864608"/>
            <a:ext cx="914400" cy="182880"/>
          </a:xfrm>
          <a:prstGeom prst="rect">
            <a:avLst/>
          </a:prstGeom>
          <a:noFill/>
          <a:ln/>
        </p:spPr>
        <p:txBody>
          <a:bodyPr wrap="square" lIns="0" tIns="0" rIns="0" bIns="0" rtlCol="0" anchor="ctr"/>
          <a:lstStyle/>
          <a:p>
            <a:pPr marL="0" indent="0" algn="r">
              <a:buNone/>
            </a:pPr>
            <a:r>
              <a:rPr lang="en-US" sz="900" i="1" dirty="0">
                <a:solidFill>
                  <a:srgbClr val="64748B"/>
                </a:solidFill>
              </a:rPr>
              <a:t>dialdesk.in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6144768" y="0"/>
            <a:ext cx="2999232" cy="5143500"/>
          </a:xfrm>
          <a:prstGeom prst="rect">
            <a:avLst/>
          </a:prstGeom>
          <a:solidFill>
            <a:srgbClr val="0F2D52"/>
          </a:solidFill>
          <a:ln w="12700">
            <a:solidFill>
              <a:srgbClr val="0F2D52"/>
            </a:solidFill>
            <a:prstDash val="solid"/>
          </a:ln>
        </p:spPr>
      </p:sp>
      <p:sp>
        <p:nvSpPr>
          <p:cNvPr id="3" name="Shape 1"/>
          <p:cNvSpPr/>
          <p:nvPr/>
        </p:nvSpPr>
        <p:spPr>
          <a:xfrm>
            <a:off x="8979408" y="0"/>
            <a:ext cx="164592" cy="5143500"/>
          </a:xfrm>
          <a:prstGeom prst="rect">
            <a:avLst/>
          </a:prstGeom>
          <a:solidFill>
            <a:srgbClr val="F97316"/>
          </a:solidFill>
          <a:ln w="12700">
            <a:solidFill>
              <a:srgbClr val="F97316"/>
            </a:solidFill>
            <a:prstDash val="solid"/>
          </a:ln>
        </p:spPr>
      </p:sp>
      <p:sp>
        <p:nvSpPr>
          <p:cNvPr id="4" name="Shape 2"/>
          <p:cNvSpPr/>
          <p:nvPr/>
        </p:nvSpPr>
        <p:spPr>
          <a:xfrm>
            <a:off x="8357616" y="182880"/>
            <a:ext cx="493776" cy="493776"/>
          </a:xfrm>
          <a:prstGeom prst="ellipse">
            <a:avLst/>
          </a:prstGeom>
          <a:solidFill>
            <a:srgbClr val="F97316"/>
          </a:solidFill>
          <a:ln w="12700">
            <a:solidFill>
              <a:srgbClr val="F97316"/>
            </a:solidFill>
            <a:prstDash val="solid"/>
          </a:ln>
        </p:spPr>
      </p:sp>
      <p:sp>
        <p:nvSpPr>
          <p:cNvPr id="5" name="Text 3"/>
          <p:cNvSpPr/>
          <p:nvPr/>
        </p:nvSpPr>
        <p:spPr>
          <a:xfrm>
            <a:off x="8357616" y="182880"/>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04</a:t>
            </a:r>
            <a:endParaRPr lang="en-US" sz="1000" dirty="0"/>
          </a:p>
        </p:txBody>
      </p:sp>
      <p:sp>
        <p:nvSpPr>
          <p:cNvPr id="6" name="Text 4"/>
          <p:cNvSpPr/>
          <p:nvPr/>
        </p:nvSpPr>
        <p:spPr>
          <a:xfrm>
            <a:off x="6263640" y="822960"/>
            <a:ext cx="2606040" cy="1097280"/>
          </a:xfrm>
          <a:prstGeom prst="rect">
            <a:avLst/>
          </a:prstGeom>
          <a:noFill/>
          <a:ln/>
        </p:spPr>
        <p:txBody>
          <a:bodyPr wrap="square" lIns="0" tIns="0" rIns="0" bIns="0" rtlCol="0" anchor="ctr"/>
          <a:lstStyle/>
          <a:p>
            <a:pPr marL="0" indent="0">
              <a:lnSpc>
                <a:spcPct val="120000"/>
              </a:lnSpc>
              <a:buNone/>
            </a:pPr>
            <a:r>
              <a:rPr lang="en-US" sz="2000" b="1" dirty="0">
                <a:solidFill>
                  <a:srgbClr val="FFFFFF"/>
                </a:solidFill>
                <a:latin typeface="Calibri" pitchFamily="34" charset="0"/>
                <a:ea typeface="Calibri" pitchFamily="34" charset="-122"/>
                <a:cs typeface="Calibri" pitchFamily="34" charset="-120"/>
              </a:rPr>
              <a:t>Common</a:t>
            </a:r>
            <a:endParaRPr lang="en-US" sz="2000" dirty="0"/>
          </a:p>
          <a:p>
            <a:pPr marL="0" indent="0">
              <a:lnSpc>
                <a:spcPct val="120000"/>
              </a:lnSpc>
              <a:buNone/>
            </a:pPr>
            <a:r>
              <a:rPr lang="en-US" sz="2000" b="1" dirty="0">
                <a:solidFill>
                  <a:srgbClr val="FFFFFF"/>
                </a:solidFill>
                <a:latin typeface="Calibri" pitchFamily="34" charset="0"/>
                <a:ea typeface="Calibri" pitchFamily="34" charset="-122"/>
                <a:cs typeface="Calibri" pitchFamily="34" charset="-120"/>
              </a:rPr>
              <a:t>Support</a:t>
            </a:r>
            <a:endParaRPr lang="en-US" sz="2000" dirty="0"/>
          </a:p>
          <a:p>
            <a:pPr marL="0" indent="0">
              <a:lnSpc>
                <a:spcPct val="120000"/>
              </a:lnSpc>
              <a:buNone/>
            </a:pPr>
            <a:r>
              <a:rPr lang="en-US" sz="2000" b="1" dirty="0">
                <a:solidFill>
                  <a:srgbClr val="FFFFFF"/>
                </a:solidFill>
                <a:latin typeface="Calibri" pitchFamily="34" charset="0"/>
                <a:ea typeface="Calibri" pitchFamily="34" charset="-122"/>
                <a:cs typeface="Calibri" pitchFamily="34" charset="-120"/>
              </a:rPr>
              <a:t>Challenges</a:t>
            </a:r>
            <a:endParaRPr lang="en-US" sz="2000" dirty="0"/>
          </a:p>
        </p:txBody>
      </p:sp>
      <p:sp>
        <p:nvSpPr>
          <p:cNvPr id="7" name="Shape 5"/>
          <p:cNvSpPr/>
          <p:nvPr/>
        </p:nvSpPr>
        <p:spPr>
          <a:xfrm>
            <a:off x="6263640" y="2011680"/>
            <a:ext cx="914400" cy="54864"/>
          </a:xfrm>
          <a:prstGeom prst="rect">
            <a:avLst/>
          </a:prstGeom>
          <a:solidFill>
            <a:srgbClr val="F97316"/>
          </a:solidFill>
          <a:ln w="12700">
            <a:solidFill>
              <a:srgbClr val="F97316"/>
            </a:solidFill>
            <a:prstDash val="solid"/>
          </a:ln>
        </p:spPr>
      </p:sp>
      <p:sp>
        <p:nvSpPr>
          <p:cNvPr id="8" name="Text 6"/>
          <p:cNvSpPr/>
          <p:nvPr/>
        </p:nvSpPr>
        <p:spPr>
          <a:xfrm>
            <a:off x="6263640" y="2176272"/>
            <a:ext cx="1463040" cy="402336"/>
          </a:xfrm>
          <a:prstGeom prst="rect">
            <a:avLst/>
          </a:prstGeom>
          <a:noFill/>
          <a:ln/>
        </p:spPr>
        <p:txBody>
          <a:bodyPr wrap="square" lIns="0" tIns="0" rIns="0" bIns="0" rtlCol="0" anchor="ctr"/>
          <a:lstStyle/>
          <a:p>
            <a:pPr marL="0" indent="0">
              <a:buNone/>
            </a:pPr>
            <a:r>
              <a:rPr lang="en-US" sz="2200" b="1" dirty="0">
                <a:solidFill>
                  <a:srgbClr val="F97316"/>
                </a:solidFill>
                <a:latin typeface="Calibri" pitchFamily="34" charset="0"/>
                <a:ea typeface="Calibri" pitchFamily="34" charset="-122"/>
                <a:cs typeface="Calibri" pitchFamily="34" charset="-120"/>
              </a:rPr>
              <a:t>60%</a:t>
            </a:r>
            <a:endParaRPr lang="en-US" sz="2200" dirty="0"/>
          </a:p>
        </p:txBody>
      </p:sp>
      <p:sp>
        <p:nvSpPr>
          <p:cNvPr id="9" name="Text 7"/>
          <p:cNvSpPr/>
          <p:nvPr/>
        </p:nvSpPr>
        <p:spPr>
          <a:xfrm>
            <a:off x="6263640" y="2578608"/>
            <a:ext cx="2606040" cy="274320"/>
          </a:xfrm>
          <a:prstGeom prst="rect">
            <a:avLst/>
          </a:prstGeom>
          <a:noFill/>
          <a:ln/>
        </p:spPr>
        <p:txBody>
          <a:bodyPr wrap="square" lIns="0" tIns="0" rIns="0" bIns="0" rtlCol="0" anchor="ctr"/>
          <a:lstStyle/>
          <a:p>
            <a:pPr marL="0" indent="0">
              <a:buNone/>
            </a:pPr>
            <a:r>
              <a:rPr lang="en-US" sz="1000" dirty="0">
                <a:solidFill>
                  <a:srgbClr val="A0C4E8"/>
                </a:solidFill>
              </a:rPr>
              <a:t>Queries from mobile</a:t>
            </a:r>
            <a:endParaRPr lang="en-US" sz="1000" dirty="0"/>
          </a:p>
        </p:txBody>
      </p:sp>
      <p:sp>
        <p:nvSpPr>
          <p:cNvPr id="10" name="Text 8"/>
          <p:cNvSpPr/>
          <p:nvPr/>
        </p:nvSpPr>
        <p:spPr>
          <a:xfrm>
            <a:off x="6263640" y="3017520"/>
            <a:ext cx="1463040" cy="402336"/>
          </a:xfrm>
          <a:prstGeom prst="rect">
            <a:avLst/>
          </a:prstGeom>
          <a:noFill/>
          <a:ln/>
        </p:spPr>
        <p:txBody>
          <a:bodyPr wrap="square" lIns="0" tIns="0" rIns="0" bIns="0" rtlCol="0" anchor="ctr"/>
          <a:lstStyle/>
          <a:p>
            <a:pPr marL="0" indent="0">
              <a:buNone/>
            </a:pPr>
            <a:r>
              <a:rPr lang="en-US" sz="2200" b="1" dirty="0">
                <a:solidFill>
                  <a:srgbClr val="F97316"/>
                </a:solidFill>
                <a:latin typeface="Calibri" pitchFamily="34" charset="0"/>
                <a:ea typeface="Calibri" pitchFamily="34" charset="-122"/>
                <a:cs typeface="Calibri" pitchFamily="34" charset="-120"/>
              </a:rPr>
              <a:t>3x</a:t>
            </a:r>
            <a:endParaRPr lang="en-US" sz="2200" dirty="0"/>
          </a:p>
        </p:txBody>
      </p:sp>
      <p:sp>
        <p:nvSpPr>
          <p:cNvPr id="11" name="Text 9"/>
          <p:cNvSpPr/>
          <p:nvPr/>
        </p:nvSpPr>
        <p:spPr>
          <a:xfrm>
            <a:off x="6263640" y="3419856"/>
            <a:ext cx="2606040" cy="274320"/>
          </a:xfrm>
          <a:prstGeom prst="rect">
            <a:avLst/>
          </a:prstGeom>
          <a:noFill/>
          <a:ln/>
        </p:spPr>
        <p:txBody>
          <a:bodyPr wrap="square" lIns="0" tIns="0" rIns="0" bIns="0" rtlCol="0" anchor="ctr"/>
          <a:lstStyle/>
          <a:p>
            <a:pPr marL="0" indent="0">
              <a:buNone/>
            </a:pPr>
            <a:r>
              <a:rPr lang="en-US" sz="1000" dirty="0">
                <a:solidFill>
                  <a:srgbClr val="A0C4E8"/>
                </a:solidFill>
              </a:rPr>
              <a:t>Festive spike volume</a:t>
            </a:r>
            <a:endParaRPr lang="en-US" sz="1000" dirty="0"/>
          </a:p>
        </p:txBody>
      </p:sp>
      <p:sp>
        <p:nvSpPr>
          <p:cNvPr id="12" name="Text 10"/>
          <p:cNvSpPr/>
          <p:nvPr/>
        </p:nvSpPr>
        <p:spPr>
          <a:xfrm>
            <a:off x="6263640" y="3858768"/>
            <a:ext cx="1463040" cy="402336"/>
          </a:xfrm>
          <a:prstGeom prst="rect">
            <a:avLst/>
          </a:prstGeom>
          <a:noFill/>
          <a:ln/>
        </p:spPr>
        <p:txBody>
          <a:bodyPr wrap="square" lIns="0" tIns="0" rIns="0" bIns="0" rtlCol="0" anchor="ctr"/>
          <a:lstStyle/>
          <a:p>
            <a:pPr marL="0" indent="0">
              <a:buNone/>
            </a:pPr>
            <a:r>
              <a:rPr lang="en-US" sz="2200" b="1" dirty="0">
                <a:solidFill>
                  <a:srgbClr val="F97316"/>
                </a:solidFill>
                <a:latin typeface="Calibri" pitchFamily="34" charset="0"/>
                <a:ea typeface="Calibri" pitchFamily="34" charset="-122"/>
                <a:cs typeface="Calibri" pitchFamily="34" charset="-120"/>
              </a:rPr>
              <a:t>40%</a:t>
            </a:r>
            <a:endParaRPr lang="en-US" sz="2200" dirty="0"/>
          </a:p>
        </p:txBody>
      </p:sp>
      <p:sp>
        <p:nvSpPr>
          <p:cNvPr id="13" name="Text 11"/>
          <p:cNvSpPr/>
          <p:nvPr/>
        </p:nvSpPr>
        <p:spPr>
          <a:xfrm>
            <a:off x="6263640" y="4261104"/>
            <a:ext cx="2606040" cy="274320"/>
          </a:xfrm>
          <a:prstGeom prst="rect">
            <a:avLst/>
          </a:prstGeom>
          <a:noFill/>
          <a:ln/>
        </p:spPr>
        <p:txBody>
          <a:bodyPr wrap="square" lIns="0" tIns="0" rIns="0" bIns="0" rtlCol="0" anchor="ctr"/>
          <a:lstStyle/>
          <a:p>
            <a:pPr marL="0" indent="0">
              <a:buNone/>
            </a:pPr>
            <a:r>
              <a:rPr lang="en-US" sz="1000" dirty="0">
                <a:solidFill>
                  <a:srgbClr val="A0C4E8"/>
                </a:solidFill>
              </a:rPr>
              <a:t>Multi-language calls</a:t>
            </a:r>
            <a:endParaRPr lang="en-US" sz="1000" dirty="0"/>
          </a:p>
        </p:txBody>
      </p:sp>
      <p:sp>
        <p:nvSpPr>
          <p:cNvPr id="14" name="Text 12"/>
          <p:cNvSpPr/>
          <p:nvPr/>
        </p:nvSpPr>
        <p:spPr>
          <a:xfrm>
            <a:off x="6263640" y="4773168"/>
            <a:ext cx="2560320" cy="201168"/>
          </a:xfrm>
          <a:prstGeom prst="rect">
            <a:avLst/>
          </a:prstGeom>
          <a:noFill/>
          <a:ln/>
        </p:spPr>
        <p:txBody>
          <a:bodyPr wrap="square" lIns="0" tIns="0" rIns="0" bIns="0" rtlCol="0" anchor="ctr"/>
          <a:lstStyle/>
          <a:p>
            <a:pPr marL="0" indent="0">
              <a:buNone/>
            </a:pPr>
            <a:r>
              <a:rPr lang="en-US" sz="900" i="1" dirty="0">
                <a:solidFill>
                  <a:srgbClr val="7A9FC2"/>
                </a:solidFill>
              </a:rPr>
              <a:t>dialdesk.in</a:t>
            </a:r>
            <a:endParaRPr lang="en-US" sz="900" dirty="0"/>
          </a:p>
        </p:txBody>
      </p:sp>
      <p:sp>
        <p:nvSpPr>
          <p:cNvPr id="15" name="Text 13"/>
          <p:cNvSpPr/>
          <p:nvPr/>
        </p:nvSpPr>
        <p:spPr>
          <a:xfrm>
            <a:off x="411480" y="292608"/>
            <a:ext cx="5486400" cy="475488"/>
          </a:xfrm>
          <a:prstGeom prst="rect">
            <a:avLst/>
          </a:prstGeom>
          <a:noFill/>
          <a:ln/>
        </p:spPr>
        <p:txBody>
          <a:bodyPr wrap="square" lIns="0" tIns="0" rIns="0" bIns="0" rtlCol="0" anchor="ctr"/>
          <a:lstStyle/>
          <a:p>
            <a:pPr marL="0" indent="0">
              <a:buNone/>
            </a:pPr>
            <a:r>
              <a:rPr lang="en-US" sz="1900" b="1" dirty="0">
                <a:solidFill>
                  <a:srgbClr val="0F2D52"/>
                </a:solidFill>
                <a:latin typeface="Calibri" pitchFamily="34" charset="0"/>
                <a:ea typeface="Calibri" pitchFamily="34" charset="-122"/>
                <a:cs typeface="Calibri" pitchFamily="34" charset="-120"/>
              </a:rPr>
              <a:t>Why FMCG Support Breaks Down at Scale</a:t>
            </a:r>
            <a:endParaRPr lang="en-US" sz="1900" dirty="0"/>
          </a:p>
        </p:txBody>
      </p:sp>
      <p:sp>
        <p:nvSpPr>
          <p:cNvPr id="16" name="Shape 14"/>
          <p:cNvSpPr/>
          <p:nvPr/>
        </p:nvSpPr>
        <p:spPr>
          <a:xfrm>
            <a:off x="411480" y="822960"/>
            <a:ext cx="1097280" cy="45720"/>
          </a:xfrm>
          <a:prstGeom prst="rect">
            <a:avLst/>
          </a:prstGeom>
          <a:solidFill>
            <a:srgbClr val="F97316"/>
          </a:solidFill>
          <a:ln w="12700">
            <a:solidFill>
              <a:srgbClr val="F97316"/>
            </a:solidFill>
            <a:prstDash val="solid"/>
          </a:ln>
        </p:spPr>
      </p:sp>
      <p:sp>
        <p:nvSpPr>
          <p:cNvPr id="17" name="Text 15"/>
          <p:cNvSpPr/>
          <p:nvPr/>
        </p:nvSpPr>
        <p:spPr>
          <a:xfrm>
            <a:off x="411480" y="987552"/>
            <a:ext cx="5486400" cy="3931920"/>
          </a:xfrm>
          <a:prstGeom prst="rect">
            <a:avLst/>
          </a:prstGeom>
          <a:noFill/>
          <a:ln/>
        </p:spPr>
        <p:txBody>
          <a:bodyPr wrap="square" lIns="0" tIns="0" rIns="0" bIns="0" rtlCol="0" anchor="t"/>
          <a:lstStyle/>
          <a:p>
            <a:pPr marL="0" indent="0">
              <a:lnSpc>
                <a:spcPct val="138000"/>
              </a:lnSpc>
              <a:buNone/>
            </a:pPr>
            <a:r>
              <a:rPr lang="en-US" sz="1150" dirty="0">
                <a:solidFill>
                  <a:srgbClr val="1A1A2E"/>
                </a:solidFill>
                <a:latin typeface="Calibri" pitchFamily="34" charset="0"/>
                <a:ea typeface="Calibri" pitchFamily="34" charset="-122"/>
                <a:cs typeface="Calibri" pitchFamily="34" charset="-120"/>
              </a:rPr>
              <a:t>Scaling support in the FMCG sector is not simply a matter of hiring more agents. The challenges run deeper — and they compound quickly as a brand grows.</a:t>
            </a:r>
            <a:endParaRPr lang="en-US" sz="1150" dirty="0"/>
          </a:p>
          <a:p>
            <a:pPr marL="0" indent="0">
              <a:lnSpc>
                <a:spcPct val="138000"/>
              </a:lnSpc>
              <a:buNone/>
            </a:pPr>
            <a:endParaRPr lang="en-US" sz="1150" dirty="0"/>
          </a:p>
          <a:p>
            <a:pPr marL="0" indent="0">
              <a:lnSpc>
                <a:spcPct val="138000"/>
              </a:lnSpc>
              <a:buNone/>
            </a:pPr>
            <a:r>
              <a:rPr lang="en-US" sz="1150" dirty="0">
                <a:solidFill>
                  <a:srgbClr val="1A1A2E"/>
                </a:solidFill>
                <a:latin typeface="Calibri" pitchFamily="34" charset="0"/>
                <a:ea typeface="Calibri" pitchFamily="34" charset="-122"/>
                <a:cs typeface="Calibri" pitchFamily="34" charset="-120"/>
              </a:rPr>
              <a:t>High Query Volumes with Low Predictability are the norm. A single social media post about a product issue can trigger hundreds of inbound contacts overnight. Without smart routing and auto-assignment, agents get overwhelmed and response times spike, eroding the customer experience at precisely the wrong moment.</a:t>
            </a:r>
            <a:endParaRPr lang="en-US" sz="1150" dirty="0"/>
          </a:p>
          <a:p>
            <a:pPr marL="0" indent="0">
              <a:lnSpc>
                <a:spcPct val="138000"/>
              </a:lnSpc>
              <a:buNone/>
            </a:pPr>
            <a:endParaRPr lang="en-US" sz="1150" dirty="0"/>
          </a:p>
          <a:p>
            <a:pPr marL="0" indent="0">
              <a:lnSpc>
                <a:spcPct val="138000"/>
              </a:lnSpc>
              <a:buNone/>
            </a:pPr>
            <a:r>
              <a:rPr lang="en-US" sz="1150" dirty="0">
                <a:solidFill>
                  <a:srgbClr val="1A1A2E"/>
                </a:solidFill>
                <a:latin typeface="Calibri" pitchFamily="34" charset="0"/>
                <a:ea typeface="Calibri" pitchFamily="34" charset="-122"/>
                <a:cs typeface="Calibri" pitchFamily="34" charset="-120"/>
              </a:rPr>
              <a:t>Channel Fragmentation adds another layer. Consumers reach out over WhatsApp, phone calls, email, Instagram DMs, and chatbots — often switching between channels mid-conversation. Brands that cannot unify these touchpoints end up with agents who lack full context, leading to repetitive conversations and unresolved issues.</a:t>
            </a:r>
            <a:endParaRPr lang="en-US" sz="1150" dirty="0"/>
          </a:p>
          <a:p>
            <a:pPr marL="0" indent="0">
              <a:lnSpc>
                <a:spcPct val="138000"/>
              </a:lnSpc>
              <a:buNone/>
            </a:pPr>
            <a:endParaRPr lang="en-US" sz="1150" dirty="0"/>
          </a:p>
          <a:p>
            <a:pPr marL="0" indent="0">
              <a:lnSpc>
                <a:spcPct val="138000"/>
              </a:lnSpc>
              <a:buNone/>
            </a:pPr>
            <a:r>
              <a:rPr lang="en-US" sz="1150" dirty="0">
                <a:solidFill>
                  <a:srgbClr val="1A1A2E"/>
                </a:solidFill>
                <a:latin typeface="Calibri" pitchFamily="34" charset="0"/>
                <a:ea typeface="Calibri" pitchFamily="34" charset="-122"/>
                <a:cs typeface="Calibri" pitchFamily="34" charset="-120"/>
              </a:rPr>
              <a:t>Training Inconsistency is a silent killer of CSAT scores. High agent turnover, combined with the complexity of FMCG product portfolios, makes consistent quality nearly impossible without structured onboarding and real-time quality monitoring systems in place.</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87552"/>
          </a:xfrm>
          <a:prstGeom prst="rect">
            <a:avLst/>
          </a:prstGeom>
          <a:solidFill>
            <a:srgbClr val="0F2D52"/>
          </a:solidFill>
          <a:ln w="12700">
            <a:solidFill>
              <a:srgbClr val="0F2D52"/>
            </a:solidFill>
            <a:prstDash val="solid"/>
          </a:ln>
        </p:spPr>
      </p:sp>
      <p:sp>
        <p:nvSpPr>
          <p:cNvPr id="3" name="Shape 1"/>
          <p:cNvSpPr/>
          <p:nvPr/>
        </p:nvSpPr>
        <p:spPr>
          <a:xfrm>
            <a:off x="0" y="987552"/>
            <a:ext cx="9144000" cy="54864"/>
          </a:xfrm>
          <a:prstGeom prst="rect">
            <a:avLst/>
          </a:prstGeom>
          <a:solidFill>
            <a:srgbClr val="F97316"/>
          </a:solidFill>
          <a:ln w="12700">
            <a:solidFill>
              <a:srgbClr val="F97316"/>
            </a:solidFill>
            <a:prstDash val="solid"/>
          </a:ln>
        </p:spPr>
      </p:sp>
      <p:sp>
        <p:nvSpPr>
          <p:cNvPr id="4" name="Shape 2"/>
          <p:cNvSpPr/>
          <p:nvPr/>
        </p:nvSpPr>
        <p:spPr>
          <a:xfrm>
            <a:off x="274320" y="219456"/>
            <a:ext cx="493776" cy="493776"/>
          </a:xfrm>
          <a:prstGeom prst="ellipse">
            <a:avLst/>
          </a:prstGeom>
          <a:solidFill>
            <a:srgbClr val="F97316"/>
          </a:solidFill>
          <a:ln w="12700">
            <a:solidFill>
              <a:srgbClr val="F97316"/>
            </a:solidFill>
            <a:prstDash val="solid"/>
          </a:ln>
        </p:spPr>
      </p:sp>
      <p:sp>
        <p:nvSpPr>
          <p:cNvPr id="5" name="Text 3"/>
          <p:cNvSpPr/>
          <p:nvPr/>
        </p:nvSpPr>
        <p:spPr>
          <a:xfrm>
            <a:off x="274320" y="219456"/>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05</a:t>
            </a:r>
            <a:endParaRPr lang="en-US" sz="1000" dirty="0"/>
          </a:p>
        </p:txBody>
      </p:sp>
      <p:sp>
        <p:nvSpPr>
          <p:cNvPr id="6" name="Text 4"/>
          <p:cNvSpPr/>
          <p:nvPr/>
        </p:nvSpPr>
        <p:spPr>
          <a:xfrm>
            <a:off x="960120" y="182880"/>
            <a:ext cx="7863840" cy="59436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How Contact Center Services Power FMCG Growth</a:t>
            </a:r>
            <a:endParaRPr lang="en-US" sz="2200" dirty="0"/>
          </a:p>
        </p:txBody>
      </p:sp>
      <p:sp>
        <p:nvSpPr>
          <p:cNvPr id="7" name="Text 5"/>
          <p:cNvSpPr/>
          <p:nvPr/>
        </p:nvSpPr>
        <p:spPr>
          <a:xfrm>
            <a:off x="411480" y="1143000"/>
            <a:ext cx="8321040" cy="3794760"/>
          </a:xfrm>
          <a:prstGeom prst="rect">
            <a:avLst/>
          </a:prstGeom>
          <a:noFill/>
          <a:ln/>
        </p:spPr>
        <p:txBody>
          <a:bodyPr wrap="square" lIns="0" tIns="0" rIns="0" bIns="0" rtlCol="0" anchor="t"/>
          <a:lstStyle/>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For FMCG brands operating at scale, contact center services are the operational backbone that keeps customers satisfied and business moving. They are not just answering phones — they are managing the entire post-purchase experience across millions of interactions every month.</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Professional contact center services bring three things that in-house teams rarely can: technology, trained talent, and process discipline. A purpose-built contact center for FMCG uses AI-powered ticketing to auto-classify and route queries by product category, urgency, and language — ensuring every customer reaches the right agent in seconds, not minutes.</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DialDesk's contact center services are built specifically for high-volume FMCG environments. Our agents are trained on product knowledge, brand tone, and regional consumer behaviour — so every interaction feels informed and personal, not scripted. With real-time monitoring dashboards, supervisors can spot quality dips before they become CSAT problems.</a:t>
            </a:r>
            <a:endParaRPr lang="en-US" sz="1180" dirty="0"/>
          </a:p>
          <a:p>
            <a:pPr marL="0" indent="0">
              <a:lnSpc>
                <a:spcPct val="138000"/>
              </a:lnSpc>
              <a:buNone/>
            </a:pPr>
            <a:endParaRPr lang="en-US" sz="1180" dirty="0"/>
          </a:p>
          <a:p>
            <a:pPr marL="0" indent="0">
              <a:lnSpc>
                <a:spcPct val="138000"/>
              </a:lnSpc>
              <a:buNone/>
            </a:pPr>
            <a:r>
              <a:rPr lang="en-US" sz="1180" dirty="0">
                <a:solidFill>
                  <a:srgbClr val="1A1A2E"/>
                </a:solidFill>
                <a:latin typeface="Calibri" pitchFamily="34" charset="0"/>
                <a:ea typeface="Calibri" pitchFamily="34" charset="-122"/>
                <a:cs typeface="Calibri" pitchFamily="34" charset="-120"/>
              </a:rPr>
              <a:t>Seasonality is where </a:t>
            </a:r>
            <a:r>
              <a:rPr lang="en-US" sz="1180" dirty="0" smtClean="0">
                <a:solidFill>
                  <a:srgbClr val="1A1A2E"/>
                </a:solidFill>
                <a:latin typeface="Calibri" pitchFamily="34" charset="0"/>
                <a:ea typeface="Calibri" pitchFamily="34" charset="-122"/>
                <a:cs typeface="Calibri" pitchFamily="34" charset="-120"/>
                <a:hlinkClick r:id="rId3"/>
              </a:rPr>
              <a:t>Contact </a:t>
            </a:r>
            <a:r>
              <a:rPr lang="en-US" sz="1180" dirty="0">
                <a:solidFill>
                  <a:srgbClr val="1A1A2E"/>
                </a:solidFill>
                <a:latin typeface="Calibri" pitchFamily="34" charset="0"/>
                <a:ea typeface="Calibri" pitchFamily="34" charset="-122"/>
                <a:cs typeface="Calibri" pitchFamily="34" charset="-120"/>
                <a:hlinkClick r:id="rId3"/>
              </a:rPr>
              <a:t>C</a:t>
            </a:r>
            <a:r>
              <a:rPr lang="en-US" sz="1180" dirty="0" smtClean="0">
                <a:solidFill>
                  <a:srgbClr val="1A1A2E"/>
                </a:solidFill>
                <a:latin typeface="Calibri" pitchFamily="34" charset="0"/>
                <a:ea typeface="Calibri" pitchFamily="34" charset="-122"/>
                <a:cs typeface="Calibri" pitchFamily="34" charset="-120"/>
                <a:hlinkClick r:id="rId3"/>
              </a:rPr>
              <a:t>enter </a:t>
            </a:r>
            <a:r>
              <a:rPr lang="en-US" sz="1180" dirty="0">
                <a:solidFill>
                  <a:srgbClr val="1A1A2E"/>
                </a:solidFill>
                <a:latin typeface="Calibri" pitchFamily="34" charset="0"/>
                <a:ea typeface="Calibri" pitchFamily="34" charset="-122"/>
                <a:cs typeface="Calibri" pitchFamily="34" charset="-120"/>
                <a:hlinkClick r:id="rId3"/>
              </a:rPr>
              <a:t>S</a:t>
            </a:r>
            <a:r>
              <a:rPr lang="en-US" sz="1180" dirty="0" smtClean="0">
                <a:solidFill>
                  <a:srgbClr val="1A1A2E"/>
                </a:solidFill>
                <a:latin typeface="Calibri" pitchFamily="34" charset="0"/>
                <a:ea typeface="Calibri" pitchFamily="34" charset="-122"/>
                <a:cs typeface="Calibri" pitchFamily="34" charset="-120"/>
                <a:hlinkClick r:id="rId3"/>
              </a:rPr>
              <a:t>ervices</a:t>
            </a:r>
            <a:r>
              <a:rPr lang="en-US" sz="1180" dirty="0" smtClean="0">
                <a:solidFill>
                  <a:srgbClr val="1A1A2E"/>
                </a:solidFill>
                <a:latin typeface="Calibri" pitchFamily="34" charset="0"/>
                <a:ea typeface="Calibri" pitchFamily="34" charset="-122"/>
                <a:cs typeface="Calibri" pitchFamily="34" charset="-120"/>
              </a:rPr>
              <a:t> </a:t>
            </a:r>
            <a:r>
              <a:rPr lang="en-US" sz="1180" dirty="0">
                <a:solidFill>
                  <a:srgbClr val="1A1A2E"/>
                </a:solidFill>
                <a:latin typeface="Calibri" pitchFamily="34" charset="0"/>
                <a:ea typeface="Calibri" pitchFamily="34" charset="-122"/>
                <a:cs typeface="Calibri" pitchFamily="34" charset="-120"/>
              </a:rPr>
              <a:t>truly earn their value. During Diwali, Holi, or any major retail moment, contact volumes can triple overnight. Our shared support model means FMCG brands get surge-ready capacity without maintaining expensive standby headcount all year round.</a:t>
            </a:r>
            <a:endParaRPr lang="en-US" sz="1180" dirty="0"/>
          </a:p>
        </p:txBody>
      </p:sp>
      <p:sp>
        <p:nvSpPr>
          <p:cNvPr id="8" name="Text 6"/>
          <p:cNvSpPr/>
          <p:nvPr/>
        </p:nvSpPr>
        <p:spPr>
          <a:xfrm>
            <a:off x="8046720" y="4864608"/>
            <a:ext cx="914400" cy="182880"/>
          </a:xfrm>
          <a:prstGeom prst="rect">
            <a:avLst/>
          </a:prstGeom>
          <a:noFill/>
          <a:ln/>
        </p:spPr>
        <p:txBody>
          <a:bodyPr wrap="square" lIns="0" tIns="0" rIns="0" bIns="0" rtlCol="0" anchor="ctr"/>
          <a:lstStyle/>
          <a:p>
            <a:pPr marL="0" indent="0" algn="r">
              <a:buNone/>
            </a:pPr>
            <a:r>
              <a:rPr lang="en-US" sz="900" i="1" dirty="0">
                <a:solidFill>
                  <a:srgbClr val="64748B"/>
                </a:solidFill>
              </a:rPr>
              <a:t>dialdesk.in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97316"/>
          </a:solidFill>
          <a:ln w="12700">
            <a:solidFill>
              <a:srgbClr val="F97316"/>
            </a:solidFill>
            <a:prstDash val="solid"/>
          </a:ln>
        </p:spPr>
      </p:sp>
      <p:sp>
        <p:nvSpPr>
          <p:cNvPr id="3" name="Shape 1"/>
          <p:cNvSpPr/>
          <p:nvPr/>
        </p:nvSpPr>
        <p:spPr>
          <a:xfrm>
            <a:off x="164592" y="0"/>
            <a:ext cx="3566160" cy="5143500"/>
          </a:xfrm>
          <a:prstGeom prst="rect">
            <a:avLst/>
          </a:prstGeom>
          <a:solidFill>
            <a:srgbClr val="0F2D52"/>
          </a:solidFill>
          <a:ln w="12700">
            <a:solidFill>
              <a:srgbClr val="0F2D52"/>
            </a:solidFill>
            <a:prstDash val="solid"/>
          </a:ln>
        </p:spPr>
      </p:sp>
      <p:sp>
        <p:nvSpPr>
          <p:cNvPr id="4" name="Shape 2"/>
          <p:cNvSpPr/>
          <p:nvPr/>
        </p:nvSpPr>
        <p:spPr>
          <a:xfrm>
            <a:off x="320040" y="182880"/>
            <a:ext cx="493776" cy="493776"/>
          </a:xfrm>
          <a:prstGeom prst="ellipse">
            <a:avLst/>
          </a:prstGeom>
          <a:solidFill>
            <a:srgbClr val="F97316"/>
          </a:solidFill>
          <a:ln w="12700">
            <a:solidFill>
              <a:srgbClr val="F97316"/>
            </a:solidFill>
            <a:prstDash val="solid"/>
          </a:ln>
        </p:spPr>
      </p:sp>
      <p:sp>
        <p:nvSpPr>
          <p:cNvPr id="5" name="Text 3"/>
          <p:cNvSpPr/>
          <p:nvPr/>
        </p:nvSpPr>
        <p:spPr>
          <a:xfrm>
            <a:off x="320040" y="182880"/>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06</a:t>
            </a:r>
            <a:endParaRPr lang="en-US" sz="1000" dirty="0"/>
          </a:p>
        </p:txBody>
      </p:sp>
      <p:sp>
        <p:nvSpPr>
          <p:cNvPr id="6" name="Text 4"/>
          <p:cNvSpPr/>
          <p:nvPr/>
        </p:nvSpPr>
        <p:spPr>
          <a:xfrm>
            <a:off x="347472" y="822960"/>
            <a:ext cx="3246120" cy="1188720"/>
          </a:xfrm>
          <a:prstGeom prst="rect">
            <a:avLst/>
          </a:prstGeom>
          <a:noFill/>
          <a:ln/>
        </p:spPr>
        <p:txBody>
          <a:bodyPr wrap="square" lIns="0" tIns="0" rIns="0" bIns="0" rtlCol="0" anchor="ctr"/>
          <a:lstStyle/>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The DialDesk</a:t>
            </a:r>
            <a:endParaRPr lang="en-US" sz="2400" dirty="0"/>
          </a:p>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Advantage</a:t>
            </a:r>
            <a:endParaRPr lang="en-US" sz="2400" dirty="0"/>
          </a:p>
          <a:p>
            <a:pPr marL="0" indent="0">
              <a:lnSpc>
                <a:spcPct val="120000"/>
              </a:lnSpc>
              <a:buNone/>
            </a:pPr>
            <a:r>
              <a:rPr lang="en-US" sz="2400" b="1" dirty="0">
                <a:solidFill>
                  <a:srgbClr val="FFFFFF"/>
                </a:solidFill>
                <a:latin typeface="Calibri" pitchFamily="34" charset="0"/>
                <a:ea typeface="Calibri" pitchFamily="34" charset="-122"/>
                <a:cs typeface="Calibri" pitchFamily="34" charset="-120"/>
              </a:rPr>
              <a:t>for FMCG</a:t>
            </a:r>
            <a:endParaRPr lang="en-US" sz="2400" dirty="0"/>
          </a:p>
        </p:txBody>
      </p:sp>
      <p:sp>
        <p:nvSpPr>
          <p:cNvPr id="7" name="Shape 5"/>
          <p:cNvSpPr/>
          <p:nvPr/>
        </p:nvSpPr>
        <p:spPr>
          <a:xfrm>
            <a:off x="347472" y="2103120"/>
            <a:ext cx="914400" cy="54864"/>
          </a:xfrm>
          <a:prstGeom prst="rect">
            <a:avLst/>
          </a:prstGeom>
          <a:solidFill>
            <a:srgbClr val="F97316"/>
          </a:solidFill>
          <a:ln w="12700">
            <a:solidFill>
              <a:srgbClr val="F97316"/>
            </a:solidFill>
            <a:prstDash val="solid"/>
          </a:ln>
        </p:spPr>
      </p:sp>
      <p:sp>
        <p:nvSpPr>
          <p:cNvPr id="8" name="Text 6"/>
          <p:cNvSpPr/>
          <p:nvPr/>
        </p:nvSpPr>
        <p:spPr>
          <a:xfrm>
            <a:off x="347472" y="2240280"/>
            <a:ext cx="3246120" cy="685800"/>
          </a:xfrm>
          <a:prstGeom prst="rect">
            <a:avLst/>
          </a:prstGeom>
          <a:noFill/>
          <a:ln/>
        </p:spPr>
        <p:txBody>
          <a:bodyPr wrap="square" lIns="0" tIns="0" rIns="0" bIns="0" rtlCol="0" anchor="ctr"/>
          <a:lstStyle/>
          <a:p>
            <a:pPr marL="0" indent="0">
              <a:lnSpc>
                <a:spcPct val="135000"/>
              </a:lnSpc>
              <a:buNone/>
            </a:pPr>
            <a:r>
              <a:rPr lang="en-US" sz="1100" dirty="0">
                <a:solidFill>
                  <a:srgbClr val="C5D8ED"/>
                </a:solidFill>
                <a:latin typeface="Calibri" pitchFamily="34" charset="0"/>
                <a:ea typeface="Calibri" pitchFamily="34" charset="-122"/>
                <a:cs typeface="Calibri" pitchFamily="34" charset="-120"/>
              </a:rPr>
              <a:t>What makes DialDesk the</a:t>
            </a:r>
            <a:endParaRPr lang="en-US" sz="1100" dirty="0"/>
          </a:p>
          <a:p>
            <a:pPr marL="0" indent="0">
              <a:lnSpc>
                <a:spcPct val="135000"/>
              </a:lnSpc>
              <a:buNone/>
            </a:pPr>
            <a:r>
              <a:rPr lang="en-US" sz="1100" dirty="0">
                <a:solidFill>
                  <a:srgbClr val="C5D8ED"/>
                </a:solidFill>
                <a:latin typeface="Calibri" pitchFamily="34" charset="0"/>
                <a:ea typeface="Calibri" pitchFamily="34" charset="-122"/>
                <a:cs typeface="Calibri" pitchFamily="34" charset="-120"/>
              </a:rPr>
              <a:t>right CX partner for</a:t>
            </a:r>
            <a:endParaRPr lang="en-US" sz="1100" dirty="0"/>
          </a:p>
          <a:p>
            <a:pPr marL="0" indent="0">
              <a:lnSpc>
                <a:spcPct val="135000"/>
              </a:lnSpc>
              <a:buNone/>
            </a:pPr>
            <a:r>
              <a:rPr lang="en-US" sz="1100" dirty="0">
                <a:solidFill>
                  <a:srgbClr val="C5D8ED"/>
                </a:solidFill>
                <a:latin typeface="Calibri" pitchFamily="34" charset="0"/>
                <a:ea typeface="Calibri" pitchFamily="34" charset="-122"/>
                <a:cs typeface="Calibri" pitchFamily="34" charset="-120"/>
              </a:rPr>
              <a:t>India's FMCG brands:</a:t>
            </a:r>
            <a:endParaRPr lang="en-US" sz="1100" dirty="0"/>
          </a:p>
        </p:txBody>
      </p:sp>
      <p:sp>
        <p:nvSpPr>
          <p:cNvPr id="9" name="Shape 7"/>
          <p:cNvSpPr/>
          <p:nvPr/>
        </p:nvSpPr>
        <p:spPr>
          <a:xfrm>
            <a:off x="365760" y="2999232"/>
            <a:ext cx="164592" cy="164592"/>
          </a:xfrm>
          <a:prstGeom prst="ellipse">
            <a:avLst/>
          </a:prstGeom>
          <a:solidFill>
            <a:srgbClr val="F97316"/>
          </a:solidFill>
          <a:ln w="12700">
            <a:solidFill>
              <a:srgbClr val="F97316"/>
            </a:solidFill>
            <a:prstDash val="solid"/>
          </a:ln>
        </p:spPr>
      </p:sp>
      <p:sp>
        <p:nvSpPr>
          <p:cNvPr id="10" name="Text 8"/>
          <p:cNvSpPr/>
          <p:nvPr/>
        </p:nvSpPr>
        <p:spPr>
          <a:xfrm>
            <a:off x="621792" y="2962656"/>
            <a:ext cx="2971800" cy="292608"/>
          </a:xfrm>
          <a:prstGeom prst="rect">
            <a:avLst/>
          </a:prstGeom>
          <a:noFill/>
          <a:ln/>
        </p:spPr>
        <p:txBody>
          <a:bodyPr wrap="square" lIns="0" tIns="0" rIns="0" bIns="0" rtlCol="0" anchor="ctr"/>
          <a:lstStyle/>
          <a:p>
            <a:pPr marL="0" indent="0">
              <a:buNone/>
            </a:pPr>
            <a:r>
              <a:rPr lang="en-US" sz="1050" dirty="0">
                <a:solidFill>
                  <a:srgbClr val="D0E8F5"/>
                </a:solidFill>
              </a:rPr>
              <a:t>ISO 9001 &amp; 27001 Certified</a:t>
            </a:r>
            <a:endParaRPr lang="en-US" sz="1050" dirty="0"/>
          </a:p>
        </p:txBody>
      </p:sp>
      <p:sp>
        <p:nvSpPr>
          <p:cNvPr id="11" name="Shape 9"/>
          <p:cNvSpPr/>
          <p:nvPr/>
        </p:nvSpPr>
        <p:spPr>
          <a:xfrm>
            <a:off x="365760" y="3374136"/>
            <a:ext cx="164592" cy="164592"/>
          </a:xfrm>
          <a:prstGeom prst="ellipse">
            <a:avLst/>
          </a:prstGeom>
          <a:solidFill>
            <a:srgbClr val="F97316"/>
          </a:solidFill>
          <a:ln w="12700">
            <a:solidFill>
              <a:srgbClr val="F97316"/>
            </a:solidFill>
            <a:prstDash val="solid"/>
          </a:ln>
        </p:spPr>
      </p:sp>
      <p:sp>
        <p:nvSpPr>
          <p:cNvPr id="12" name="Text 10"/>
          <p:cNvSpPr/>
          <p:nvPr/>
        </p:nvSpPr>
        <p:spPr>
          <a:xfrm>
            <a:off x="621792" y="3337560"/>
            <a:ext cx="2971800" cy="292608"/>
          </a:xfrm>
          <a:prstGeom prst="rect">
            <a:avLst/>
          </a:prstGeom>
          <a:noFill/>
          <a:ln/>
        </p:spPr>
        <p:txBody>
          <a:bodyPr wrap="square" lIns="0" tIns="0" rIns="0" bIns="0" rtlCol="0" anchor="ctr"/>
          <a:lstStyle/>
          <a:p>
            <a:pPr marL="0" indent="0">
              <a:buNone/>
            </a:pPr>
            <a:r>
              <a:rPr lang="en-US" sz="1050" dirty="0">
                <a:solidFill>
                  <a:srgbClr val="D0E8F5"/>
                </a:solidFill>
              </a:rPr>
              <a:t>72-Hour Go-Live</a:t>
            </a:r>
            <a:endParaRPr lang="en-US" sz="1050" dirty="0"/>
          </a:p>
        </p:txBody>
      </p:sp>
      <p:sp>
        <p:nvSpPr>
          <p:cNvPr id="13" name="Shape 11"/>
          <p:cNvSpPr/>
          <p:nvPr/>
        </p:nvSpPr>
        <p:spPr>
          <a:xfrm>
            <a:off x="365760" y="3749040"/>
            <a:ext cx="164592" cy="164592"/>
          </a:xfrm>
          <a:prstGeom prst="ellipse">
            <a:avLst/>
          </a:prstGeom>
          <a:solidFill>
            <a:srgbClr val="F97316"/>
          </a:solidFill>
          <a:ln w="12700">
            <a:solidFill>
              <a:srgbClr val="F97316"/>
            </a:solidFill>
            <a:prstDash val="solid"/>
          </a:ln>
        </p:spPr>
      </p:sp>
      <p:sp>
        <p:nvSpPr>
          <p:cNvPr id="14" name="Text 12"/>
          <p:cNvSpPr/>
          <p:nvPr/>
        </p:nvSpPr>
        <p:spPr>
          <a:xfrm>
            <a:off x="621792" y="3712464"/>
            <a:ext cx="2971800" cy="292608"/>
          </a:xfrm>
          <a:prstGeom prst="rect">
            <a:avLst/>
          </a:prstGeom>
          <a:noFill/>
          <a:ln/>
        </p:spPr>
        <p:txBody>
          <a:bodyPr wrap="square" lIns="0" tIns="0" rIns="0" bIns="0" rtlCol="0" anchor="ctr"/>
          <a:lstStyle/>
          <a:p>
            <a:pPr marL="0" indent="0">
              <a:buNone/>
            </a:pPr>
            <a:r>
              <a:rPr lang="en-US" sz="1050" dirty="0">
                <a:solidFill>
                  <a:srgbClr val="D0E8F5"/>
                </a:solidFill>
              </a:rPr>
              <a:t>Multilingual Agents</a:t>
            </a:r>
            <a:endParaRPr lang="en-US" sz="1050" dirty="0"/>
          </a:p>
        </p:txBody>
      </p:sp>
      <p:sp>
        <p:nvSpPr>
          <p:cNvPr id="15" name="Shape 13"/>
          <p:cNvSpPr/>
          <p:nvPr/>
        </p:nvSpPr>
        <p:spPr>
          <a:xfrm>
            <a:off x="365760" y="4123944"/>
            <a:ext cx="164592" cy="164592"/>
          </a:xfrm>
          <a:prstGeom prst="ellipse">
            <a:avLst/>
          </a:prstGeom>
          <a:solidFill>
            <a:srgbClr val="F97316"/>
          </a:solidFill>
          <a:ln w="12700">
            <a:solidFill>
              <a:srgbClr val="F97316"/>
            </a:solidFill>
            <a:prstDash val="solid"/>
          </a:ln>
        </p:spPr>
      </p:sp>
      <p:sp>
        <p:nvSpPr>
          <p:cNvPr id="16" name="Text 14"/>
          <p:cNvSpPr/>
          <p:nvPr/>
        </p:nvSpPr>
        <p:spPr>
          <a:xfrm>
            <a:off x="621792" y="4087368"/>
            <a:ext cx="2971800" cy="292608"/>
          </a:xfrm>
          <a:prstGeom prst="rect">
            <a:avLst/>
          </a:prstGeom>
          <a:noFill/>
          <a:ln/>
        </p:spPr>
        <p:txBody>
          <a:bodyPr wrap="square" lIns="0" tIns="0" rIns="0" bIns="0" rtlCol="0" anchor="ctr"/>
          <a:lstStyle/>
          <a:p>
            <a:pPr marL="0" indent="0">
              <a:buNone/>
            </a:pPr>
            <a:r>
              <a:rPr lang="en-US" sz="1050" dirty="0">
                <a:solidFill>
                  <a:srgbClr val="D0E8F5"/>
                </a:solidFill>
              </a:rPr>
              <a:t>Real-Time Dashboards</a:t>
            </a:r>
            <a:endParaRPr lang="en-US" sz="1050" dirty="0"/>
          </a:p>
        </p:txBody>
      </p:sp>
      <p:sp>
        <p:nvSpPr>
          <p:cNvPr id="17" name="Shape 15"/>
          <p:cNvSpPr/>
          <p:nvPr/>
        </p:nvSpPr>
        <p:spPr>
          <a:xfrm>
            <a:off x="365760" y="4498848"/>
            <a:ext cx="164592" cy="164592"/>
          </a:xfrm>
          <a:prstGeom prst="ellipse">
            <a:avLst/>
          </a:prstGeom>
          <a:solidFill>
            <a:srgbClr val="F97316"/>
          </a:solidFill>
          <a:ln w="12700">
            <a:solidFill>
              <a:srgbClr val="F97316"/>
            </a:solidFill>
            <a:prstDash val="solid"/>
          </a:ln>
        </p:spPr>
      </p:sp>
      <p:sp>
        <p:nvSpPr>
          <p:cNvPr id="18" name="Text 16"/>
          <p:cNvSpPr/>
          <p:nvPr/>
        </p:nvSpPr>
        <p:spPr>
          <a:xfrm>
            <a:off x="621792" y="4462272"/>
            <a:ext cx="2971800" cy="292608"/>
          </a:xfrm>
          <a:prstGeom prst="rect">
            <a:avLst/>
          </a:prstGeom>
          <a:noFill/>
          <a:ln/>
        </p:spPr>
        <p:txBody>
          <a:bodyPr wrap="square" lIns="0" tIns="0" rIns="0" bIns="0" rtlCol="0" anchor="ctr"/>
          <a:lstStyle/>
          <a:p>
            <a:pPr marL="0" indent="0">
              <a:buNone/>
            </a:pPr>
            <a:r>
              <a:rPr lang="en-US" sz="1050" dirty="0">
                <a:solidFill>
                  <a:srgbClr val="D0E8F5"/>
                </a:solidFill>
              </a:rPr>
              <a:t>Shared Support Model</a:t>
            </a:r>
            <a:endParaRPr lang="en-US" sz="1050" dirty="0"/>
          </a:p>
        </p:txBody>
      </p:sp>
      <p:sp>
        <p:nvSpPr>
          <p:cNvPr id="19" name="Text 17"/>
          <p:cNvSpPr/>
          <p:nvPr/>
        </p:nvSpPr>
        <p:spPr>
          <a:xfrm>
            <a:off x="347472" y="4773168"/>
            <a:ext cx="2743200" cy="201168"/>
          </a:xfrm>
          <a:prstGeom prst="rect">
            <a:avLst/>
          </a:prstGeom>
          <a:noFill/>
          <a:ln/>
        </p:spPr>
        <p:txBody>
          <a:bodyPr wrap="square" lIns="0" tIns="0" rIns="0" bIns="0" rtlCol="0" anchor="ctr"/>
          <a:lstStyle/>
          <a:p>
            <a:pPr marL="0" indent="0">
              <a:buNone/>
            </a:pPr>
            <a:r>
              <a:rPr lang="en-US" sz="900" i="1" dirty="0">
                <a:solidFill>
                  <a:srgbClr val="7A9FC2"/>
                </a:solidFill>
              </a:rPr>
              <a:t>dialdesk.in</a:t>
            </a:r>
            <a:endParaRPr lang="en-US" sz="900" dirty="0"/>
          </a:p>
        </p:txBody>
      </p:sp>
      <p:sp>
        <p:nvSpPr>
          <p:cNvPr id="20" name="Text 18"/>
          <p:cNvSpPr/>
          <p:nvPr/>
        </p:nvSpPr>
        <p:spPr>
          <a:xfrm>
            <a:off x="3977640" y="292608"/>
            <a:ext cx="4937760" cy="475488"/>
          </a:xfrm>
          <a:prstGeom prst="rect">
            <a:avLst/>
          </a:prstGeom>
          <a:noFill/>
          <a:ln/>
        </p:spPr>
        <p:txBody>
          <a:bodyPr wrap="square" lIns="0" tIns="0" rIns="0" bIns="0" rtlCol="0" anchor="ctr"/>
          <a:lstStyle/>
          <a:p>
            <a:pPr marL="0" indent="0">
              <a:buNone/>
            </a:pPr>
            <a:r>
              <a:rPr lang="en-US" sz="1900" b="1" dirty="0">
                <a:solidFill>
                  <a:srgbClr val="0F2D52"/>
                </a:solidFill>
                <a:latin typeface="Calibri" pitchFamily="34" charset="0"/>
                <a:ea typeface="Calibri" pitchFamily="34" charset="-122"/>
                <a:cs typeface="Calibri" pitchFamily="34" charset="-120"/>
              </a:rPr>
              <a:t>Built for the Way India Does Business</a:t>
            </a:r>
            <a:endParaRPr lang="en-US" sz="1900" dirty="0"/>
          </a:p>
        </p:txBody>
      </p:sp>
      <p:sp>
        <p:nvSpPr>
          <p:cNvPr id="21" name="Shape 19"/>
          <p:cNvSpPr/>
          <p:nvPr/>
        </p:nvSpPr>
        <p:spPr>
          <a:xfrm>
            <a:off x="3977640" y="822960"/>
            <a:ext cx="1097280" cy="45720"/>
          </a:xfrm>
          <a:prstGeom prst="rect">
            <a:avLst/>
          </a:prstGeom>
          <a:solidFill>
            <a:srgbClr val="F97316"/>
          </a:solidFill>
          <a:ln w="12700">
            <a:solidFill>
              <a:srgbClr val="F97316"/>
            </a:solidFill>
            <a:prstDash val="solid"/>
          </a:ln>
        </p:spPr>
      </p:sp>
      <p:sp>
        <p:nvSpPr>
          <p:cNvPr id="22" name="Text 20"/>
          <p:cNvSpPr/>
          <p:nvPr/>
        </p:nvSpPr>
        <p:spPr>
          <a:xfrm>
            <a:off x="3977640" y="987552"/>
            <a:ext cx="4937760" cy="3931920"/>
          </a:xfrm>
          <a:prstGeom prst="rect">
            <a:avLst/>
          </a:prstGeom>
          <a:noFill/>
          <a:ln/>
        </p:spPr>
        <p:txBody>
          <a:bodyPr wrap="square" lIns="0" tIns="0" rIns="0" bIns="0" rtlCol="0" anchor="t"/>
          <a:lstStyle/>
          <a:p>
            <a:pPr marL="0" indent="0">
              <a:lnSpc>
                <a:spcPct val="135000"/>
              </a:lnSpc>
              <a:buNone/>
            </a:pPr>
            <a:r>
              <a:rPr lang="en-US" sz="1150" dirty="0">
                <a:solidFill>
                  <a:srgbClr val="1A1A2E"/>
                </a:solidFill>
                <a:latin typeface="Calibri" pitchFamily="34" charset="0"/>
                <a:ea typeface="Calibri" pitchFamily="34" charset="-122"/>
                <a:cs typeface="Calibri" pitchFamily="34" charset="-120"/>
              </a:rPr>
              <a:t>DialDesk was built from the ground up to serve the Indian market — and that specificity makes all the difference for FMCG brands.</a:t>
            </a:r>
            <a:endParaRPr lang="en-US" sz="1150" dirty="0"/>
          </a:p>
          <a:p>
            <a:pPr marL="0" indent="0">
              <a:lnSpc>
                <a:spcPct val="135000"/>
              </a:lnSpc>
              <a:buNone/>
            </a:pPr>
            <a:endParaRPr lang="en-US" sz="1150" dirty="0"/>
          </a:p>
          <a:p>
            <a:pPr marL="0" indent="0">
              <a:lnSpc>
                <a:spcPct val="135000"/>
              </a:lnSpc>
              <a:buNone/>
            </a:pPr>
            <a:r>
              <a:rPr lang="en-US" sz="1150" dirty="0">
                <a:solidFill>
                  <a:srgbClr val="1A1A2E"/>
                </a:solidFill>
                <a:latin typeface="Calibri" pitchFamily="34" charset="0"/>
                <a:ea typeface="Calibri" pitchFamily="34" charset="-122"/>
                <a:cs typeface="Calibri" pitchFamily="34" charset="-120"/>
              </a:rPr>
              <a:t>Most global CX platforms assume stable query volumes, English-first communication, and a homogeneous customer base. None of these assumptions hold in India. DialDesk's contact center services are natively multilingual, covering 10+ Indian languages, with agents trained for regional cultural fluency — not just language translation.</a:t>
            </a:r>
            <a:endParaRPr lang="en-US" sz="1150" dirty="0"/>
          </a:p>
          <a:p>
            <a:pPr marL="0" indent="0">
              <a:lnSpc>
                <a:spcPct val="135000"/>
              </a:lnSpc>
              <a:buNone/>
            </a:pPr>
            <a:endParaRPr lang="en-US" sz="1150" dirty="0"/>
          </a:p>
          <a:p>
            <a:pPr marL="0" indent="0">
              <a:lnSpc>
                <a:spcPct val="135000"/>
              </a:lnSpc>
              <a:buNone/>
            </a:pPr>
            <a:r>
              <a:rPr lang="en-US" sz="1150" dirty="0">
                <a:solidFill>
                  <a:srgbClr val="1A1A2E"/>
                </a:solidFill>
                <a:latin typeface="Calibri" pitchFamily="34" charset="0"/>
                <a:ea typeface="Calibri" pitchFamily="34" charset="-122"/>
                <a:cs typeface="Calibri" pitchFamily="34" charset="-120"/>
              </a:rPr>
              <a:t>Our World's First Shared Support Model is particularly powerful for FMCG brands with significant seasonality. Rather than maintaining expensive standby headcount all year, brands access a dedicated pool of trained agents who scale up when volumes spike and scale back when they normalise.</a:t>
            </a:r>
            <a:endParaRPr lang="en-US" sz="1150" dirty="0"/>
          </a:p>
          <a:p>
            <a:pPr marL="0" indent="0">
              <a:lnSpc>
                <a:spcPct val="135000"/>
              </a:lnSpc>
              <a:buNone/>
            </a:pPr>
            <a:endParaRPr lang="en-US" sz="1150" dirty="0"/>
          </a:p>
          <a:p>
            <a:pPr marL="0" indent="0">
              <a:lnSpc>
                <a:spcPct val="135000"/>
              </a:lnSpc>
              <a:buNone/>
            </a:pPr>
            <a:r>
              <a:rPr lang="en-US" sz="1150" dirty="0">
                <a:solidFill>
                  <a:srgbClr val="1A1A2E"/>
                </a:solidFill>
                <a:latin typeface="Calibri" pitchFamily="34" charset="0"/>
                <a:ea typeface="Calibri" pitchFamily="34" charset="-122"/>
                <a:cs typeface="Calibri" pitchFamily="34" charset="-120"/>
              </a:rPr>
              <a:t>With 250+ clients, 50M+ interactions handled, and first-call resolution averaging 82–92%, DialDesk brings proven FMCG support expertise from Day 1.</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2D52"/>
        </a:solidFill>
        <a:effectLst/>
      </p:bgPr>
    </p:bg>
    <p:spTree>
      <p:nvGrpSpPr>
        <p:cNvPr id="1" name=""/>
        <p:cNvGrpSpPr/>
        <p:nvPr/>
      </p:nvGrpSpPr>
      <p:grpSpPr>
        <a:xfrm>
          <a:off x="0" y="0"/>
          <a:ext cx="0" cy="0"/>
          <a:chOff x="0" y="0"/>
          <a:chExt cx="0" cy="0"/>
        </a:xfrm>
      </p:grpSpPr>
      <p:sp>
        <p:nvSpPr>
          <p:cNvPr id="2" name="Shape 0"/>
          <p:cNvSpPr/>
          <p:nvPr/>
        </p:nvSpPr>
        <p:spPr>
          <a:xfrm>
            <a:off x="0" y="5079492"/>
            <a:ext cx="9144000" cy="64008"/>
          </a:xfrm>
          <a:prstGeom prst="rect">
            <a:avLst/>
          </a:prstGeom>
          <a:solidFill>
            <a:srgbClr val="F97316"/>
          </a:solidFill>
          <a:ln w="12700">
            <a:solidFill>
              <a:srgbClr val="F97316"/>
            </a:solidFill>
            <a:prstDash val="solid"/>
          </a:ln>
        </p:spPr>
      </p:sp>
      <p:sp>
        <p:nvSpPr>
          <p:cNvPr id="3" name="Shape 1"/>
          <p:cNvSpPr/>
          <p:nvPr/>
        </p:nvSpPr>
        <p:spPr>
          <a:xfrm>
            <a:off x="8357616" y="182880"/>
            <a:ext cx="493776" cy="493776"/>
          </a:xfrm>
          <a:prstGeom prst="ellipse">
            <a:avLst/>
          </a:prstGeom>
          <a:solidFill>
            <a:srgbClr val="F97316"/>
          </a:solidFill>
          <a:ln w="12700">
            <a:solidFill>
              <a:srgbClr val="F97316"/>
            </a:solidFill>
            <a:prstDash val="solid"/>
          </a:ln>
        </p:spPr>
      </p:sp>
      <p:sp>
        <p:nvSpPr>
          <p:cNvPr id="4" name="Text 2"/>
          <p:cNvSpPr/>
          <p:nvPr/>
        </p:nvSpPr>
        <p:spPr>
          <a:xfrm>
            <a:off x="8357616" y="182880"/>
            <a:ext cx="493776" cy="493776"/>
          </a:xfrm>
          <a:prstGeom prst="rect">
            <a:avLst/>
          </a:prstGeom>
          <a:noFill/>
          <a:ln/>
        </p:spPr>
        <p:txBody>
          <a:bodyPr wrap="square" lIns="0" tIns="0" rIns="0" bIns="0" rtlCol="0" anchor="ctr"/>
          <a:lstStyle/>
          <a:p>
            <a:pPr marL="0" indent="0" algn="ctr">
              <a:buNone/>
            </a:pPr>
            <a:r>
              <a:rPr lang="en-US" sz="1000" b="1" dirty="0">
                <a:solidFill>
                  <a:srgbClr val="FFFFFF"/>
                </a:solidFill>
              </a:rPr>
              <a:t>07</a:t>
            </a:r>
            <a:endParaRPr lang="en-US" sz="1000" dirty="0"/>
          </a:p>
        </p:txBody>
      </p:sp>
      <p:sp>
        <p:nvSpPr>
          <p:cNvPr id="5" name="Shape 3"/>
          <p:cNvSpPr/>
          <p:nvPr/>
        </p:nvSpPr>
        <p:spPr>
          <a:xfrm>
            <a:off x="2926080" y="475488"/>
            <a:ext cx="3291840" cy="329184"/>
          </a:xfrm>
          <a:prstGeom prst="rect">
            <a:avLst/>
          </a:prstGeom>
          <a:solidFill>
            <a:srgbClr val="F97316"/>
          </a:solidFill>
          <a:ln w="12700">
            <a:solidFill>
              <a:srgbClr val="F97316"/>
            </a:solidFill>
            <a:prstDash val="solid"/>
          </a:ln>
        </p:spPr>
      </p:sp>
      <p:sp>
        <p:nvSpPr>
          <p:cNvPr id="6" name="Text 4"/>
          <p:cNvSpPr/>
          <p:nvPr/>
        </p:nvSpPr>
        <p:spPr>
          <a:xfrm>
            <a:off x="2926080" y="475488"/>
            <a:ext cx="3291840" cy="329184"/>
          </a:xfrm>
          <a:prstGeom prst="rect">
            <a:avLst/>
          </a:prstGeom>
          <a:noFill/>
          <a:ln/>
        </p:spPr>
        <p:txBody>
          <a:bodyPr wrap="square" lIns="0" tIns="0" rIns="0" bIns="0" rtlCol="0" anchor="ctr"/>
          <a:lstStyle/>
          <a:p>
            <a:pPr marL="0" indent="0" algn="ctr">
              <a:buNone/>
            </a:pPr>
            <a:r>
              <a:rPr lang="en-US" sz="1100" b="1" dirty="0">
                <a:solidFill>
                  <a:srgbClr val="FFFFFF"/>
                </a:solidFill>
              </a:rPr>
              <a:t>READY TO SCALE YOUR CX?</a:t>
            </a:r>
            <a:endParaRPr lang="en-US" sz="1100" dirty="0"/>
          </a:p>
        </p:txBody>
      </p:sp>
      <p:sp>
        <p:nvSpPr>
          <p:cNvPr id="7" name="Text 5"/>
          <p:cNvSpPr/>
          <p:nvPr/>
        </p:nvSpPr>
        <p:spPr>
          <a:xfrm>
            <a:off x="914400" y="969264"/>
            <a:ext cx="7315200" cy="566928"/>
          </a:xfrm>
          <a:prstGeom prst="rect">
            <a:avLst/>
          </a:prstGeom>
          <a:noFill/>
          <a:ln/>
        </p:spPr>
        <p:txBody>
          <a:bodyPr wrap="square" lIns="0" tIns="0" rIns="0" bIns="0" rtlCol="0" anchor="ctr"/>
          <a:lstStyle/>
          <a:p>
            <a:pPr marL="0" indent="0" algn="ctr">
              <a:buNone/>
            </a:pPr>
            <a:r>
              <a:rPr lang="en-US" sz="2600" dirty="0">
                <a:solidFill>
                  <a:srgbClr val="A0C4E8"/>
                </a:solidFill>
                <a:latin typeface="Calibri" pitchFamily="34" charset="0"/>
                <a:ea typeface="Calibri" pitchFamily="34" charset="-122"/>
                <a:cs typeface="Calibri" pitchFamily="34" charset="-120"/>
              </a:rPr>
              <a:t>Your FMCG Brand Deserves</a:t>
            </a:r>
            <a:endParaRPr lang="en-US" sz="2600" dirty="0"/>
          </a:p>
        </p:txBody>
      </p:sp>
      <p:sp>
        <p:nvSpPr>
          <p:cNvPr id="8" name="Text 6"/>
          <p:cNvSpPr/>
          <p:nvPr/>
        </p:nvSpPr>
        <p:spPr>
          <a:xfrm>
            <a:off x="914400" y="1536192"/>
            <a:ext cx="7315200" cy="621792"/>
          </a:xfrm>
          <a:prstGeom prst="rect">
            <a:avLst/>
          </a:prstGeom>
          <a:noFill/>
          <a:ln/>
        </p:spPr>
        <p:txBody>
          <a:bodyPr wrap="square" lIns="0" tIns="0" rIns="0" bIns="0"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Support That Scales With It</a:t>
            </a:r>
            <a:endParaRPr lang="en-US" sz="3200" dirty="0"/>
          </a:p>
        </p:txBody>
      </p:sp>
      <p:sp>
        <p:nvSpPr>
          <p:cNvPr id="9" name="Shape 7"/>
          <p:cNvSpPr/>
          <p:nvPr/>
        </p:nvSpPr>
        <p:spPr>
          <a:xfrm>
            <a:off x="3657600" y="2286000"/>
            <a:ext cx="1828800" cy="54864"/>
          </a:xfrm>
          <a:prstGeom prst="rect">
            <a:avLst/>
          </a:prstGeom>
          <a:solidFill>
            <a:srgbClr val="F97316"/>
          </a:solidFill>
          <a:ln w="12700">
            <a:solidFill>
              <a:srgbClr val="F97316"/>
            </a:solidFill>
            <a:prstDash val="solid"/>
          </a:ln>
        </p:spPr>
      </p:sp>
      <p:sp>
        <p:nvSpPr>
          <p:cNvPr id="10" name="Text 8"/>
          <p:cNvSpPr/>
          <p:nvPr/>
        </p:nvSpPr>
        <p:spPr>
          <a:xfrm>
            <a:off x="914400" y="2468880"/>
            <a:ext cx="7315200" cy="1508760"/>
          </a:xfrm>
          <a:prstGeom prst="rect">
            <a:avLst/>
          </a:prstGeom>
          <a:noFill/>
          <a:ln/>
        </p:spPr>
        <p:txBody>
          <a:bodyPr wrap="square" lIns="0" tIns="0" rIns="0" bIns="0" rtlCol="0" anchor="t"/>
          <a:lstStyle/>
          <a:p>
            <a:pPr marL="0" indent="0" algn="ctr">
              <a:lnSpc>
                <a:spcPct val="142000"/>
              </a:lnSpc>
              <a:buNone/>
            </a:pPr>
            <a:r>
              <a:rPr lang="en-US" sz="1250" dirty="0">
                <a:solidFill>
                  <a:srgbClr val="C5D8ED"/>
                </a:solidFill>
                <a:latin typeface="Calibri" pitchFamily="34" charset="0"/>
                <a:ea typeface="Calibri" pitchFamily="34" charset="-122"/>
                <a:cs typeface="Calibri" pitchFamily="34" charset="-120"/>
              </a:rPr>
              <a:t>The FMCG brands winning in India right now are not just the ones with the best products. They are the ones with the most responsive, consistent, and customer-first support operations. DialDesk combines contact center services, AI-powered technology, and deep FMCG domain expertise to help brands deliver exactly that — at scale, in every language, across every channel, 24 hours a day.</a:t>
            </a:r>
            <a:endParaRPr lang="en-US" sz="1250" dirty="0"/>
          </a:p>
        </p:txBody>
      </p:sp>
      <p:sp>
        <p:nvSpPr>
          <p:cNvPr id="11" name="Shape 9"/>
          <p:cNvSpPr/>
          <p:nvPr/>
        </p:nvSpPr>
        <p:spPr>
          <a:xfrm>
            <a:off x="2743200" y="4160520"/>
            <a:ext cx="3657600" cy="594360"/>
          </a:xfrm>
          <a:prstGeom prst="rect">
            <a:avLst/>
          </a:prstGeom>
          <a:solidFill>
            <a:srgbClr val="F97316"/>
          </a:solidFill>
          <a:ln w="12700">
            <a:solidFill>
              <a:srgbClr val="F97316"/>
            </a:solidFill>
            <a:prstDash val="solid"/>
          </a:ln>
        </p:spPr>
      </p:sp>
      <p:sp>
        <p:nvSpPr>
          <p:cNvPr id="12" name="Text 10"/>
          <p:cNvSpPr/>
          <p:nvPr/>
        </p:nvSpPr>
        <p:spPr>
          <a:xfrm>
            <a:off x="2743200" y="4160520"/>
            <a:ext cx="3657600" cy="594360"/>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hlinkClick r:id="rId3"/>
              </a:rPr>
              <a:t>Book a Free Demo at dialdesk.in</a:t>
            </a:r>
            <a:endParaRPr lang="en-US" sz="1500" dirty="0"/>
          </a:p>
        </p:txBody>
      </p:sp>
      <p:sp>
        <p:nvSpPr>
          <p:cNvPr id="13" name="Text 11"/>
          <p:cNvSpPr/>
          <p:nvPr/>
        </p:nvSpPr>
        <p:spPr>
          <a:xfrm>
            <a:off x="1371600" y="4828032"/>
            <a:ext cx="6400800" cy="201168"/>
          </a:xfrm>
          <a:prstGeom prst="rect">
            <a:avLst/>
          </a:prstGeom>
          <a:noFill/>
          <a:ln/>
        </p:spPr>
        <p:txBody>
          <a:bodyPr wrap="square" lIns="0" tIns="0" rIns="0" bIns="0" rtlCol="0" anchor="ctr"/>
          <a:lstStyle/>
          <a:p>
            <a:pPr marL="0" indent="0" algn="ctr">
              <a:buNone/>
            </a:pPr>
            <a:r>
              <a:rPr lang="en-US" sz="950" i="1" dirty="0">
                <a:solidFill>
                  <a:srgbClr val="7A9FC2"/>
                </a:solidFill>
              </a:rPr>
              <a:t>+91-9266-108-888  |  dialdesk.in  |  ISO 9001:2015 &amp; ISO 27001:2013 Certified</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1184</Words>
  <Application>Microsoft Office PowerPoint</Application>
  <PresentationFormat>On-screen Show (16:9)</PresentationFormat>
  <Paragraphs>99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FMCG in India: A Complete Guide to Customer Support at Scale</dc:title>
  <dc:subject>PptxGenJS Presentation</dc:subject>
  <dc:creator>DialDesk</dc:creator>
  <cp:lastModifiedBy>Manmeet Kaur IDC57468</cp:lastModifiedBy>
  <cp:revision>4</cp:revision>
  <dcterms:created xsi:type="dcterms:W3CDTF">2026-04-22T06:09:49Z</dcterms:created>
  <dcterms:modified xsi:type="dcterms:W3CDTF">2026-04-22T06:13:55Z</dcterms:modified>
</cp:coreProperties>
</file>